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media/image2.jpeg" ContentType="image/jpeg"/>
  <Override PartName="/ppt/media/image3.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x="13004800" cy="9753600"/>
  <p:notesSz cx="6858000" cy="9144000"/>
  <p:defaultTextStyle>
    <a:lvl1pPr algn="ctr" defTabSz="584200">
      <a:defRPr sz="3800">
        <a:solidFill>
          <a:srgbClr val="FF0000"/>
        </a:solidFill>
        <a:latin typeface="Helvetica Light"/>
        <a:ea typeface="Helvetica Light"/>
        <a:cs typeface="Helvetica Light"/>
        <a:sym typeface="Helvetica Light"/>
      </a:defRPr>
    </a:lvl1pPr>
    <a:lvl2pPr algn="ctr" defTabSz="584200">
      <a:defRPr sz="3800">
        <a:solidFill>
          <a:srgbClr val="FF0000"/>
        </a:solidFill>
        <a:latin typeface="Helvetica Light"/>
        <a:ea typeface="Helvetica Light"/>
        <a:cs typeface="Helvetica Light"/>
        <a:sym typeface="Helvetica Light"/>
      </a:defRPr>
    </a:lvl2pPr>
    <a:lvl3pPr algn="ctr" defTabSz="584200">
      <a:defRPr sz="3800">
        <a:solidFill>
          <a:srgbClr val="FF0000"/>
        </a:solidFill>
        <a:latin typeface="Helvetica Light"/>
        <a:ea typeface="Helvetica Light"/>
        <a:cs typeface="Helvetica Light"/>
        <a:sym typeface="Helvetica Light"/>
      </a:defRPr>
    </a:lvl3pPr>
    <a:lvl4pPr algn="ctr" defTabSz="584200">
      <a:defRPr sz="3800">
        <a:solidFill>
          <a:srgbClr val="FF0000"/>
        </a:solidFill>
        <a:latin typeface="Helvetica Light"/>
        <a:ea typeface="Helvetica Light"/>
        <a:cs typeface="Helvetica Light"/>
        <a:sym typeface="Helvetica Light"/>
      </a:defRPr>
    </a:lvl4pPr>
    <a:lvl5pPr algn="ctr" defTabSz="584200">
      <a:defRPr sz="3800">
        <a:solidFill>
          <a:srgbClr val="FF0000"/>
        </a:solidFill>
        <a:latin typeface="Helvetica Light"/>
        <a:ea typeface="Helvetica Light"/>
        <a:cs typeface="Helvetica Light"/>
        <a:sym typeface="Helvetica Light"/>
      </a:defRPr>
    </a:lvl5pPr>
    <a:lvl6pPr algn="ctr" defTabSz="584200">
      <a:defRPr sz="3800">
        <a:solidFill>
          <a:srgbClr val="FF0000"/>
        </a:solidFill>
        <a:latin typeface="Helvetica Light"/>
        <a:ea typeface="Helvetica Light"/>
        <a:cs typeface="Helvetica Light"/>
        <a:sym typeface="Helvetica Light"/>
      </a:defRPr>
    </a:lvl6pPr>
    <a:lvl7pPr algn="ctr" defTabSz="584200">
      <a:defRPr sz="3800">
        <a:solidFill>
          <a:srgbClr val="FF0000"/>
        </a:solidFill>
        <a:latin typeface="Helvetica Light"/>
        <a:ea typeface="Helvetica Light"/>
        <a:cs typeface="Helvetica Light"/>
        <a:sym typeface="Helvetica Light"/>
      </a:defRPr>
    </a:lvl7pPr>
    <a:lvl8pPr algn="ctr" defTabSz="584200">
      <a:defRPr sz="3800">
        <a:solidFill>
          <a:srgbClr val="FF0000"/>
        </a:solidFill>
        <a:latin typeface="Helvetica Light"/>
        <a:ea typeface="Helvetica Light"/>
        <a:cs typeface="Helvetica Light"/>
        <a:sym typeface="Helvetica Light"/>
      </a:defRPr>
    </a:lvl8pPr>
    <a:lvl9pPr algn="ctr" defTabSz="584200">
      <a:defRPr sz="3800">
        <a:solidFill>
          <a:srgbClr val="FF0000"/>
        </a:solidFill>
        <a:latin typeface="Helvetica Light"/>
        <a:ea typeface="Helvetica Light"/>
        <a:cs typeface="Helvetica Light"/>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Ref idx="maj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
          <a:latin typeface="Helvetica Light"/>
          <a:ea typeface="Helvetica Light"/>
          <a:cs typeface="Helvetica Light"/>
        </a:font>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
          <a:latin typeface="Helvetica Light"/>
          <a:ea typeface="Helvetica Light"/>
          <a:cs typeface="Helvetica Light"/>
        </a:font>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
          <a:latin typeface="Helvetica Light"/>
          <a:ea typeface="Helvetica Light"/>
          <a:cs typeface="Helvetica Light"/>
        </a:font>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n" i="on">
        <a:fontRef idx="major">
          <a:srgbClr val="FF0000"/>
        </a:fontRef>
        <a:srgbClr val="FF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D2E9"/>
          </a:solidFill>
        </a:fill>
      </a:tcStyle>
    </a:wholeTbl>
    <a:band2H>
      <a:tcTxStyle b="def" i="def"/>
      <a:tcStyle>
        <a:tcBdr/>
        <a:fill>
          <a:solidFill>
            <a:srgbClr val="E6EAF4"/>
          </a:solidFill>
        </a:fill>
      </a:tcStyle>
    </a:band2H>
    <a:firstCol>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65C1"/>
          </a:solidFill>
        </a:fill>
      </a:tcStyle>
    </a:firstCol>
    <a:lastRow>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65C1"/>
          </a:solidFill>
        </a:fill>
      </a:tcStyle>
    </a:lastRow>
    <a:firstRow>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65C1"/>
          </a:solidFill>
        </a:fill>
      </a:tcStyle>
    </a:firstRow>
  </a:tblStyle>
  <a:tblStyle styleId="{EEE7283C-3CF3-47DC-8721-378D4A62B228}" styleName="">
    <a:tblBg/>
    <a:wholeTbl>
      <a:tcTxStyle b="on" i="on">
        <a:fontRef idx="major">
          <a:srgbClr val="FF0000"/>
        </a:fontRef>
        <a:srgbClr val="FF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DADB"/>
          </a:solidFill>
        </a:fill>
      </a:tcStyle>
    </a:wholeTbl>
    <a:band2H>
      <a:tcTxStyle b="def" i="def"/>
      <a:tcStyle>
        <a:tcBdr/>
        <a:fill>
          <a:solidFill>
            <a:srgbClr val="E6EDEE"/>
          </a:solidFill>
        </a:fill>
      </a:tcStyle>
    </a:band2H>
    <a:firstCol>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8C91"/>
          </a:solidFill>
        </a:fill>
      </a:tcStyle>
    </a:firstCol>
    <a:lastRow>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8C91"/>
          </a:solidFill>
        </a:fill>
      </a:tcStyle>
    </a:lastRow>
    <a:firstRow>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08C91"/>
          </a:solidFill>
        </a:fill>
      </a:tcStyle>
    </a:firstRow>
  </a:tblStyle>
  <a:tblStyle styleId="{CF821DB8-F4EB-4A41-A1BA-3FCAFE7338EE}" styleName="">
    <a:tblBg/>
    <a:wholeTbl>
      <a:tcTxStyle b="on" i="on">
        <a:fontRef idx="major">
          <a:srgbClr val="FF0000"/>
        </a:fontRef>
        <a:srgbClr val="FF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E7D7CB"/>
          </a:solidFill>
        </a:fill>
      </a:tcStyle>
    </a:wholeTbl>
    <a:band2H>
      <a:tcTxStyle b="def" i="def"/>
      <a:tcStyle>
        <a:tcBdr/>
        <a:fill>
          <a:solidFill>
            <a:srgbClr val="F3ECE7"/>
          </a:solidFill>
        </a:fill>
      </a:tcStyle>
    </a:band2H>
    <a:firstCol>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BC8027"/>
          </a:solidFill>
        </a:fill>
      </a:tcStyle>
    </a:firstCol>
    <a:lastRow>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BC8027"/>
          </a:solidFill>
        </a:fill>
      </a:tcStyle>
    </a:lastRow>
    <a:firstRow>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BC8027"/>
          </a:solidFill>
        </a:fill>
      </a:tcStyle>
    </a:firstRow>
  </a:tblStyle>
  <a:tblStyle styleId="{33BA23B1-9221-436E-865A-0063620EA4FD}" styleName="">
    <a:tblBg/>
    <a:wholeTbl>
      <a:tcTxStyle b="on" i="on">
        <a:fontRef idx="major">
          <a:srgbClr val="FF0000"/>
        </a:fontRef>
        <a:srgbClr val="FF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E6E6"/>
          </a:solidFill>
        </a:fill>
      </a:tcStyle>
    </a:wholeTbl>
    <a:band2H>
      <a:tcTxStyle b="def" i="def"/>
      <a:tcStyle>
        <a:tcBdr/>
        <a:fill>
          <a:solidFill>
            <a:srgbClr val="FFFFFF"/>
          </a:solidFill>
        </a:fill>
      </a:tcStyle>
    </a:band2H>
    <a:firstCol>
      <a:tcTxStyle b="on" i="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065C1"/>
          </a:solidFill>
        </a:fill>
      </a:tcStyle>
    </a:firstCol>
    <a:lastRow>
      <a:tcTxStyle b="on" i="on">
        <a:fontRef idx="major">
          <a:srgbClr val="FF0000"/>
        </a:fontRef>
        <a:srgbClr val="FF0000"/>
      </a:tcTxStyle>
      <a:tcStyle>
        <a:tcBdr>
          <a:left>
            <a:ln w="12700" cap="flat">
              <a:noFill/>
              <a:miter lim="400000"/>
            </a:ln>
          </a:left>
          <a:right>
            <a:ln w="12700" cap="flat">
              <a:noFill/>
              <a:miter lim="400000"/>
            </a:ln>
          </a:right>
          <a:top>
            <a:ln w="50800" cap="flat">
              <a:solidFill>
                <a:srgbClr val="FF0000"/>
              </a:solidFill>
              <a:prstDash val="solid"/>
              <a:bevel/>
            </a:ln>
          </a:top>
          <a:bottom>
            <a:ln w="25400" cap="flat">
              <a:solidFill>
                <a:srgbClr val="FF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Ref idx="major">
          <a:srgbClr val="FFFFFF"/>
        </a:fontRef>
        <a:srgbClr val="FFFFFF"/>
      </a:tcTxStyle>
      <a:tcStyle>
        <a:tcBdr>
          <a:left>
            <a:ln w="12700" cap="flat">
              <a:noFill/>
              <a:miter lim="400000"/>
            </a:ln>
          </a:left>
          <a:right>
            <a:ln w="12700" cap="flat">
              <a:noFill/>
              <a:miter lim="400000"/>
            </a:ln>
          </a:right>
          <a:top>
            <a:ln w="25400" cap="flat">
              <a:solidFill>
                <a:srgbClr val="FF0000"/>
              </a:solidFill>
              <a:prstDash val="solid"/>
              <a:bevel/>
            </a:ln>
          </a:top>
          <a:bottom>
            <a:ln w="25400" cap="flat">
              <a:solidFill>
                <a:srgbClr val="FF0000"/>
              </a:solidFill>
              <a:prstDash val="solid"/>
              <a:bevel/>
            </a:ln>
          </a:bottom>
          <a:insideH>
            <a:ln w="12700" cap="flat">
              <a:noFill/>
              <a:miter lim="400000"/>
            </a:ln>
          </a:insideH>
          <a:insideV>
            <a:ln w="12700" cap="flat">
              <a:noFill/>
              <a:miter lim="400000"/>
            </a:ln>
          </a:insideV>
        </a:tcBdr>
        <a:fill>
          <a:solidFill>
            <a:srgbClr val="0065C1"/>
          </a:solidFill>
        </a:fill>
      </a:tcStyle>
    </a:firstRow>
  </a:tblStyle>
  <a:tblStyle styleId="{2708684C-4D16-4618-839F-0558EEFCDFE6}" styleName="">
    <a:tblBg/>
    <a:wholeTbl>
      <a:tcTxStyle b="on" i="on">
        <a:fontRef idx="major">
          <a:srgbClr val="FF0000"/>
        </a:fontRef>
        <a:srgbClr val="FF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CACA"/>
          </a:solidFill>
        </a:fill>
      </a:tcStyle>
    </a:wholeTbl>
    <a:band2H>
      <a:tcTxStyle b="def" i="def"/>
      <a:tcStyle>
        <a:tcBdr/>
        <a:fill>
          <a:solidFill>
            <a:srgbClr val="FFE6E6"/>
          </a:solidFill>
        </a:fill>
      </a:tcStyle>
    </a:band2H>
    <a:firstCol>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0000"/>
          </a:solidFill>
        </a:fill>
      </a:tcStyle>
    </a:firstCol>
    <a:lastRow>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0000"/>
          </a:solidFill>
        </a:fill>
      </a:tcStyle>
    </a:lastRow>
    <a:firstRow>
      <a:tcTxStyle b="on" i="on">
        <a:fontRef idx="major">
          <a:srgbClr val="FFFFFF"/>
        </a:fontRef>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s>

</file>

<file path=ppt/media/image1.jpeg>
</file>

<file path=ppt/media/image1.png>
</file>

<file path=ppt/media/image10.png>
</file>

<file path=ppt/media/image11.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p:nvPr>
            <p:ph type="sldImg"/>
          </p:nvPr>
        </p:nvSpPr>
        <p:spPr>
          <a:xfrm>
            <a:off x="1143000" y="685800"/>
            <a:ext cx="4572000" cy="3429000"/>
          </a:xfrm>
          <a:prstGeom prst="rect">
            <a:avLst/>
          </a:prstGeom>
        </p:spPr>
        <p:txBody>
          <a:bodyPr/>
          <a:lstStyle/>
          <a:p>
            <a:pPr lvl="0"/>
          </a:p>
        </p:txBody>
      </p:sp>
      <p:sp>
        <p:nvSpPr>
          <p:cNvPr id="45" name="Shape 45"/>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mn-lt"/>
        <a:ea typeface="+mn-ea"/>
        <a:cs typeface="+mn-cs"/>
        <a:sym typeface="Helvetica Neue"/>
      </a:defRPr>
    </a:lvl1pPr>
    <a:lvl2pPr indent="228600" defTabSz="457200">
      <a:lnSpc>
        <a:spcPct val="117999"/>
      </a:lnSpc>
      <a:defRPr sz="2200">
        <a:latin typeface="+mn-lt"/>
        <a:ea typeface="+mn-ea"/>
        <a:cs typeface="+mn-cs"/>
        <a:sym typeface="Helvetica Neue"/>
      </a:defRPr>
    </a:lvl2pPr>
    <a:lvl3pPr indent="457200" defTabSz="457200">
      <a:lnSpc>
        <a:spcPct val="117999"/>
      </a:lnSpc>
      <a:defRPr sz="2200">
        <a:latin typeface="+mn-lt"/>
        <a:ea typeface="+mn-ea"/>
        <a:cs typeface="+mn-cs"/>
        <a:sym typeface="Helvetica Neue"/>
      </a:defRPr>
    </a:lvl3pPr>
    <a:lvl4pPr indent="685800" defTabSz="457200">
      <a:lnSpc>
        <a:spcPct val="117999"/>
      </a:lnSpc>
      <a:defRPr sz="2200">
        <a:latin typeface="+mn-lt"/>
        <a:ea typeface="+mn-ea"/>
        <a:cs typeface="+mn-cs"/>
        <a:sym typeface="Helvetica Neue"/>
      </a:defRPr>
    </a:lvl4pPr>
    <a:lvl5pPr indent="914400" defTabSz="457200">
      <a:lnSpc>
        <a:spcPct val="117999"/>
      </a:lnSpc>
      <a:defRPr sz="2200">
        <a:latin typeface="+mn-lt"/>
        <a:ea typeface="+mn-ea"/>
        <a:cs typeface="+mn-cs"/>
        <a:sym typeface="Helvetica Neue"/>
      </a:defRPr>
    </a:lvl5pPr>
    <a:lvl6pPr indent="1143000" defTabSz="457200">
      <a:lnSpc>
        <a:spcPct val="117999"/>
      </a:lnSpc>
      <a:defRPr sz="2200">
        <a:latin typeface="+mn-lt"/>
        <a:ea typeface="+mn-ea"/>
        <a:cs typeface="+mn-cs"/>
        <a:sym typeface="Helvetica Neue"/>
      </a:defRPr>
    </a:lvl6pPr>
    <a:lvl7pPr indent="1371600" defTabSz="457200">
      <a:lnSpc>
        <a:spcPct val="117999"/>
      </a:lnSpc>
      <a:defRPr sz="2200">
        <a:latin typeface="+mn-lt"/>
        <a:ea typeface="+mn-ea"/>
        <a:cs typeface="+mn-cs"/>
        <a:sym typeface="Helvetica Neue"/>
      </a:defRPr>
    </a:lvl7pPr>
    <a:lvl8pPr indent="1600200" defTabSz="457200">
      <a:lnSpc>
        <a:spcPct val="117999"/>
      </a:lnSpc>
      <a:defRPr sz="2200">
        <a:latin typeface="+mn-lt"/>
        <a:ea typeface="+mn-ea"/>
        <a:cs typeface="+mn-cs"/>
        <a:sym typeface="Helvetica Neue"/>
      </a:defRPr>
    </a:lvl8pPr>
    <a:lvl9pPr indent="1828800" defTabSz="457200">
      <a:lnSpc>
        <a:spcPct val="117999"/>
      </a:lnSpc>
      <a:defRPr sz="2200">
        <a:latin typeface="+mn-lt"/>
        <a:ea typeface="+mn-ea"/>
        <a:cs typeface="+mn-cs"/>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5" name="Shape 5"/>
          <p:cNvSpPr/>
          <p:nvPr>
            <p:ph type="title"/>
          </p:nvPr>
        </p:nvSpPr>
        <p:spPr>
          <a:xfrm>
            <a:off x="1270000" y="0"/>
            <a:ext cx="10464800" cy="4940300"/>
          </a:xfrm>
          <a:prstGeom prst="rect">
            <a:avLst/>
          </a:prstGeom>
        </p:spPr>
        <p:txBody>
          <a:bodyPr anchor="b"/>
          <a:lstStyle/>
          <a:p>
            <a:pPr lvl="0">
              <a:defRPr sz="1800">
                <a:solidFill>
                  <a:srgbClr val="000000"/>
                </a:solidFill>
              </a:defRPr>
            </a:pPr>
            <a:r>
              <a:rPr sz="8000">
                <a:solidFill>
                  <a:srgbClr val="FFFFFF"/>
                </a:solidFill>
              </a:rPr>
              <a:t>Title Text</a:t>
            </a:r>
          </a:p>
        </p:txBody>
      </p:sp>
      <p:sp>
        <p:nvSpPr>
          <p:cNvPr id="6" name="Shape 6"/>
          <p:cNvSpPr/>
          <p:nvPr>
            <p:ph type="body" idx="1"/>
          </p:nvPr>
        </p:nvSpPr>
        <p:spPr>
          <a:xfrm>
            <a:off x="1270000" y="5029200"/>
            <a:ext cx="10464800" cy="35687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Shape 30"/>
          <p:cNvSpPr/>
          <p:nvPr>
            <p:ph type="title"/>
          </p:nvPr>
        </p:nvSpPr>
        <p:spPr>
          <a:xfrm>
            <a:off x="952500" y="406400"/>
            <a:ext cx="11099800" cy="2120900"/>
          </a:xfrm>
          <a:prstGeom prst="rect">
            <a:avLst/>
          </a:prstGeom>
        </p:spPr>
        <p:txBody>
          <a:bodyPr/>
          <a:lstStyle/>
          <a:p>
            <a:pPr lvl="0">
              <a:defRPr sz="1800">
                <a:solidFill>
                  <a:srgbClr val="000000"/>
                </a:solidFill>
              </a:defRPr>
            </a:pPr>
            <a:r>
              <a:rPr sz="8000">
                <a:solidFill>
                  <a:srgbClr val="FFFFFF"/>
                </a:solidFill>
              </a:rPr>
              <a:t>Title Text</a:t>
            </a:r>
          </a:p>
        </p:txBody>
      </p:sp>
      <p:sp>
        <p:nvSpPr>
          <p:cNvPr id="31" name="Shape 31"/>
          <p:cNvSpPr/>
          <p:nvPr>
            <p:ph type="body" idx="1"/>
          </p:nvPr>
        </p:nvSpPr>
        <p:spPr>
          <a:xfrm>
            <a:off x="952500" y="2590800"/>
            <a:ext cx="11099800" cy="6286500"/>
          </a:xfrm>
          <a:prstGeom prst="rect">
            <a:avLst/>
          </a:prstGeom>
        </p:spPr>
        <p:txBody>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spTree>
  </p:cSld>
  <p:clrMapOvr>
    <a:masterClrMapping/>
  </p:clrMapOvr>
  <p:transitio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Title - To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3" name="Shape 33"/>
          <p:cNvSpPr/>
          <p:nvPr>
            <p:ph type="title"/>
          </p:nvPr>
        </p:nvSpPr>
        <p:spPr>
          <a:xfrm>
            <a:off x="952500" y="406400"/>
            <a:ext cx="11099800" cy="2120900"/>
          </a:xfrm>
          <a:prstGeom prst="rect">
            <a:avLst/>
          </a:prstGeom>
        </p:spPr>
        <p:txBody>
          <a:bodyPr/>
          <a:lstStyle/>
          <a:p>
            <a:pPr lvl="0">
              <a:defRPr sz="1800">
                <a:solidFill>
                  <a:srgbClr val="000000"/>
                </a:solidFill>
              </a:defRPr>
            </a:pPr>
            <a:r>
              <a:rPr sz="8000">
                <a:solidFill>
                  <a:srgbClr val="FFFFFF"/>
                </a:solidFill>
              </a:rPr>
              <a:t>Title Text</a:t>
            </a:r>
          </a:p>
        </p:txBody>
      </p:sp>
    </p:spTree>
  </p:cSld>
  <p:clrMapOvr>
    <a:masterClrMapping/>
  </p:clrMapOvr>
  <p:transitio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5" name="Shape 35"/>
          <p:cNvSpPr/>
          <p:nvPr>
            <p:ph type="title"/>
          </p:nvPr>
        </p:nvSpPr>
        <p:spPr>
          <a:xfrm>
            <a:off x="1270000" y="1638300"/>
            <a:ext cx="10464800" cy="3302000"/>
          </a:xfrm>
          <a:prstGeom prst="rect">
            <a:avLst/>
          </a:prstGeom>
        </p:spPr>
        <p:txBody>
          <a:bodyPr anchor="b"/>
          <a:lstStyle/>
          <a:p>
            <a:pPr lvl="0">
              <a:defRPr sz="1800">
                <a:solidFill>
                  <a:srgbClr val="000000"/>
                </a:solidFill>
              </a:defRPr>
            </a:pPr>
            <a:r>
              <a:rPr sz="8000">
                <a:solidFill>
                  <a:srgbClr val="FFFFFF"/>
                </a:solidFill>
              </a:rPr>
              <a:t>Title Text</a:t>
            </a:r>
          </a:p>
        </p:txBody>
      </p:sp>
      <p:sp>
        <p:nvSpPr>
          <p:cNvPr id="36" name="Shape 36"/>
          <p:cNvSpPr/>
          <p:nvPr>
            <p:ph type="body"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spTree>
  </p:cSld>
  <p:clrMapOvr>
    <a:masterClrMapping/>
  </p:clrMapOvr>
  <p:transitio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bg>
      <p:bgPr>
        <a:solidFill>
          <a:srgbClr val="FFFFFF"/>
        </a:solidFill>
      </p:bgPr>
    </p:bg>
    <p:spTree>
      <p:nvGrpSpPr>
        <p:cNvPr id="1" name=""/>
        <p:cNvGrpSpPr/>
        <p:nvPr/>
      </p:nvGrpSpPr>
      <p:grpSpPr>
        <a:xfrm>
          <a:off x="0" y="0"/>
          <a:ext cx="0" cy="0"/>
          <a:chOff x="0" y="0"/>
          <a:chExt cx="0" cy="0"/>
        </a:xfrm>
      </p:grpSpPr>
      <p:sp>
        <p:nvSpPr>
          <p:cNvPr id="38" name="Shape 38"/>
          <p:cNvSpPr/>
          <p:nvPr>
            <p:ph type="title"/>
          </p:nvPr>
        </p:nvSpPr>
        <p:spPr>
          <a:xfrm>
            <a:off x="952500" y="444500"/>
            <a:ext cx="11099800" cy="2159000"/>
          </a:xfrm>
          <a:prstGeom prst="rect">
            <a:avLst/>
          </a:prstGeom>
        </p:spPr>
        <p:txBody>
          <a:bodyPr/>
          <a:lstStyle>
            <a:lvl1pPr>
              <a:defRPr>
                <a:solidFill>
                  <a:srgbClr val="000000"/>
                </a:solidFill>
              </a:defRPr>
            </a:lvl1pPr>
          </a:lstStyle>
          <a:p>
            <a:pPr lvl="0">
              <a:defRPr sz="1800"/>
            </a:pPr>
            <a:r>
              <a:rPr sz="8000"/>
              <a:t>Title Text</a:t>
            </a:r>
          </a:p>
        </p:txBody>
      </p:sp>
      <p:sp>
        <p:nvSpPr>
          <p:cNvPr id="39" name="Shape 39"/>
          <p:cNvSpPr/>
          <p:nvPr>
            <p:ph type="body" idx="1"/>
          </p:nvPr>
        </p:nvSpPr>
        <p:spPr>
          <a:xfrm>
            <a:off x="952500" y="2603500"/>
            <a:ext cx="11099800" cy="6286500"/>
          </a:xfrm>
          <a:prstGeom prst="rect">
            <a:avLst/>
          </a:prstGeom>
        </p:spPr>
        <p:txBody>
          <a:bodyPr/>
          <a:lstStyle>
            <a:lvl1pPr marL="444500" indent="-444500">
              <a:defRPr sz="3600">
                <a:solidFill>
                  <a:srgbClr val="000000"/>
                </a:solidFill>
              </a:defRPr>
            </a:lvl1pPr>
            <a:lvl2pPr marL="889000" indent="-444500">
              <a:defRPr sz="3600">
                <a:solidFill>
                  <a:srgbClr val="000000"/>
                </a:solidFill>
              </a:defRPr>
            </a:lvl2pPr>
            <a:lvl3pPr marL="1333500" indent="-444500">
              <a:defRPr sz="3600">
                <a:solidFill>
                  <a:srgbClr val="000000"/>
                </a:solidFill>
              </a:defRPr>
            </a:lvl3pPr>
            <a:lvl4pPr marL="1778000" indent="-444500">
              <a:defRPr sz="3600">
                <a:solidFill>
                  <a:srgbClr val="000000"/>
                </a:solidFill>
              </a:defRPr>
            </a:lvl4pPr>
            <a:lvl5pPr marL="2222500" indent="-444500">
              <a:defRPr sz="3600">
                <a:solidFill>
                  <a:srgbClr val="000000"/>
                </a:solidFill>
              </a:defRPr>
            </a:lvl5p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bg>
      <p:bgPr>
        <a:solidFill>
          <a:srgbClr val="FFFFFF"/>
        </a:solidFill>
      </p:bgPr>
    </p:bg>
    <p:spTree>
      <p:nvGrpSpPr>
        <p:cNvPr id="1" name=""/>
        <p:cNvGrpSpPr/>
        <p:nvPr/>
      </p:nvGrpSpPr>
      <p:grpSpPr>
        <a:xfrm>
          <a:off x="0" y="0"/>
          <a:ext cx="0" cy="0"/>
          <a:chOff x="0" y="0"/>
          <a:chExt cx="0" cy="0"/>
        </a:xfrm>
      </p:grpSpPr>
      <p:sp>
        <p:nvSpPr>
          <p:cNvPr id="41" name="Shape 41"/>
          <p:cNvSpPr/>
          <p:nvPr>
            <p:ph type="title"/>
          </p:nvPr>
        </p:nvSpPr>
        <p:spPr>
          <a:xfrm>
            <a:off x="1270000" y="3225800"/>
            <a:ext cx="10464800" cy="3302000"/>
          </a:xfrm>
          <a:prstGeom prst="rect">
            <a:avLst/>
          </a:prstGeom>
        </p:spPr>
        <p:txBody>
          <a:bodyPr/>
          <a:lstStyle>
            <a:lvl1pPr>
              <a:defRPr>
                <a:solidFill>
                  <a:srgbClr val="000000"/>
                </a:solidFill>
              </a:defRPr>
            </a:lvl1pPr>
          </a:lstStyle>
          <a:p>
            <a:pPr lvl="0">
              <a:defRPr sz="1800"/>
            </a:pPr>
            <a:r>
              <a:rPr sz="8000"/>
              <a:t>Title Text</a:t>
            </a:r>
          </a:p>
        </p:txBody>
      </p:sp>
    </p:spTree>
  </p:cSld>
  <p:clrMapOvr>
    <a:masterClrMapping/>
  </p:clrMapOvr>
  <p:transitio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type="tx" showMasterSp="1" showMasterPhAnim="1">
  <p:cSld name="Bullets">
    <p:bg>
      <p:bgPr>
        <a:solidFill>
          <a:srgbClr val="FFFFFF"/>
        </a:solidFill>
      </p:bgPr>
    </p:bg>
    <p:spTree>
      <p:nvGrpSpPr>
        <p:cNvPr id="1" name=""/>
        <p:cNvGrpSpPr/>
        <p:nvPr/>
      </p:nvGrpSpPr>
      <p:grpSpPr>
        <a:xfrm>
          <a:off x="0" y="0"/>
          <a:ext cx="0" cy="0"/>
          <a:chOff x="0" y="0"/>
          <a:chExt cx="0" cy="0"/>
        </a:xfrm>
      </p:grpSpPr>
      <p:sp>
        <p:nvSpPr>
          <p:cNvPr id="43" name="Shape 43"/>
          <p:cNvSpPr/>
          <p:nvPr>
            <p:ph type="body" idx="1"/>
          </p:nvPr>
        </p:nvSpPr>
        <p:spPr>
          <a:xfrm>
            <a:off x="952500" y="1270000"/>
            <a:ext cx="11099800" cy="7213600"/>
          </a:xfrm>
          <a:prstGeom prst="rect">
            <a:avLst/>
          </a:prstGeom>
        </p:spPr>
        <p:txBody>
          <a:bodyPr/>
          <a:lstStyle>
            <a:lvl1pPr marL="444500" indent="-444500">
              <a:defRPr sz="3600">
                <a:solidFill>
                  <a:srgbClr val="000000"/>
                </a:solidFill>
              </a:defRPr>
            </a:lvl1pPr>
            <a:lvl2pPr marL="889000" indent="-444500">
              <a:defRPr sz="3600">
                <a:solidFill>
                  <a:srgbClr val="000000"/>
                </a:solidFill>
              </a:defRPr>
            </a:lvl2pPr>
            <a:lvl3pPr marL="1333500" indent="-444500">
              <a:defRPr sz="3600">
                <a:solidFill>
                  <a:srgbClr val="000000"/>
                </a:solidFill>
              </a:defRPr>
            </a:lvl3pPr>
            <a:lvl4pPr marL="1778000" indent="-444500">
              <a:defRPr sz="3600">
                <a:solidFill>
                  <a:srgbClr val="000000"/>
                </a:solidFill>
              </a:defRPr>
            </a:lvl4pPr>
            <a:lvl5pPr marL="2222500" indent="-444500">
              <a:defRPr sz="3600">
                <a:solidFill>
                  <a:srgbClr val="000000"/>
                </a:solidFill>
              </a:defRPr>
            </a:lvl5p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1270000" y="4279900"/>
            <a:ext cx="10464800" cy="3860800"/>
          </a:xfrm>
          <a:prstGeom prst="rect">
            <a:avLst/>
          </a:prstGeom>
        </p:spPr>
        <p:txBody>
          <a:bodyPr anchor="b"/>
          <a:lstStyle/>
          <a:p>
            <a:pPr lvl="0">
              <a:defRPr sz="1800">
                <a:solidFill>
                  <a:srgbClr val="000000"/>
                </a:solidFill>
              </a:defRPr>
            </a:pPr>
            <a:r>
              <a:rPr sz="8000">
                <a:solidFill>
                  <a:srgbClr val="FFFFFF"/>
                </a:solidFill>
              </a:rPr>
              <a:t>Title Text</a:t>
            </a:r>
          </a:p>
        </p:txBody>
      </p:sp>
      <p:sp>
        <p:nvSpPr>
          <p:cNvPr id="9" name="Shape 9"/>
          <p:cNvSpPr/>
          <p:nvPr>
            <p:ph type="body" idx="1"/>
          </p:nvPr>
        </p:nvSpPr>
        <p:spPr>
          <a:xfrm>
            <a:off x="1270000" y="8191500"/>
            <a:ext cx="10464800" cy="15621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270000" y="3225800"/>
            <a:ext cx="10464800" cy="3302000"/>
          </a:xfrm>
          <a:prstGeom prst="rect">
            <a:avLst/>
          </a:prstGeom>
        </p:spPr>
        <p:txBody>
          <a:bodyPr/>
          <a:lstStyle/>
          <a:p>
            <a:pPr lvl="0">
              <a:defRPr sz="1800">
                <a:solidFill>
                  <a:srgbClr val="000000"/>
                </a:solidFill>
              </a:defRPr>
            </a:pPr>
            <a:r>
              <a:rPr sz="8000">
                <a:solidFill>
                  <a:srgbClr val="FFFFFF"/>
                </a:solidFill>
              </a:rPr>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952500" y="0"/>
            <a:ext cx="5334000" cy="4762500"/>
          </a:xfrm>
          <a:prstGeom prst="rect">
            <a:avLst/>
          </a:prstGeom>
        </p:spPr>
        <p:txBody>
          <a:bodyPr anchor="b"/>
          <a:lstStyle>
            <a:lvl1pPr>
              <a:defRPr sz="6000"/>
            </a:lvl1pPr>
          </a:lstStyle>
          <a:p>
            <a:pPr lvl="0">
              <a:defRPr sz="1800">
                <a:solidFill>
                  <a:srgbClr val="000000"/>
                </a:solidFill>
              </a:defRPr>
            </a:pPr>
            <a:r>
              <a:rPr sz="6000">
                <a:solidFill>
                  <a:srgbClr val="FFFFFF"/>
                </a:solidFill>
              </a:rPr>
              <a:t>Title Text</a:t>
            </a:r>
          </a:p>
        </p:txBody>
      </p:sp>
      <p:sp>
        <p:nvSpPr>
          <p:cNvPr id="14" name="Shape 14"/>
          <p:cNvSpPr/>
          <p:nvPr>
            <p:ph type="body" idx="1"/>
          </p:nvPr>
        </p:nvSpPr>
        <p:spPr>
          <a:xfrm>
            <a:off x="952500" y="5003800"/>
            <a:ext cx="5334000" cy="47498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xfrm>
            <a:off x="952500" y="44612"/>
            <a:ext cx="11099800" cy="2844476"/>
          </a:xfrm>
          <a:prstGeom prst="rect">
            <a:avLst/>
          </a:prstGeom>
        </p:spPr>
        <p:txBody>
          <a:bodyPr/>
          <a:lstStyle/>
          <a:p>
            <a:pPr lvl="0">
              <a:defRPr sz="1800">
                <a:solidFill>
                  <a:srgbClr val="000000"/>
                </a:solidFill>
              </a:defRPr>
            </a:pPr>
            <a:r>
              <a:rPr sz="8000">
                <a:solidFill>
                  <a:srgbClr val="FFFFFF"/>
                </a:solidFill>
              </a:rPr>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solidFill>
                  <a:srgbClr val="000000"/>
                </a:solidFill>
              </a:defRPr>
            </a:pPr>
            <a:r>
              <a:rPr sz="8000">
                <a:solidFill>
                  <a:srgbClr val="FFFFFF"/>
                </a:solidFill>
              </a:rPr>
              <a:t>Title Text</a:t>
            </a:r>
          </a:p>
        </p:txBody>
      </p:sp>
      <p:sp>
        <p:nvSpPr>
          <p:cNvPr id="19" name="Shape 19"/>
          <p:cNvSpPr/>
          <p:nvPr>
            <p:ph type="body" idx="1"/>
          </p:nvPr>
        </p:nvSpPr>
        <p:spPr>
          <a:prstGeom prst="rect">
            <a:avLst/>
          </a:prstGeom>
        </p:spPr>
        <p:txBody>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solidFill>
                  <a:srgbClr val="000000"/>
                </a:solidFill>
              </a:defRPr>
            </a:pPr>
            <a:r>
              <a:rPr sz="8000">
                <a:solidFill>
                  <a:srgbClr val="FFFFFF"/>
                </a:solidFill>
              </a:rPr>
              <a:t>Title Text</a:t>
            </a:r>
          </a:p>
        </p:txBody>
      </p:sp>
      <p:sp>
        <p:nvSpPr>
          <p:cNvPr id="22" name="Shape 22"/>
          <p:cNvSpPr/>
          <p:nvPr>
            <p:ph type="body" idx="1"/>
          </p:nvPr>
        </p:nvSpPr>
        <p:spPr>
          <a:xfrm>
            <a:off x="952500" y="2547418"/>
            <a:ext cx="5334000" cy="6373264"/>
          </a:xfrm>
          <a:prstGeom prst="rect">
            <a:avLst/>
          </a:prstGeom>
        </p:spPr>
        <p:txBody>
          <a:bodyPr/>
          <a:lstStyle>
            <a:lvl1pPr marL="381000" indent="-381000">
              <a:spcBef>
                <a:spcPts val="3800"/>
              </a:spcBef>
              <a:defRPr sz="2800"/>
            </a:lvl1pPr>
            <a:lvl2pPr marL="762000" indent="-381000">
              <a:spcBef>
                <a:spcPts val="3800"/>
              </a:spcBef>
              <a:defRPr sz="2800"/>
            </a:lvl2pPr>
            <a:lvl3pPr marL="1143000" indent="-381000">
              <a:spcBef>
                <a:spcPts val="3800"/>
              </a:spcBef>
              <a:defRPr sz="2800"/>
            </a:lvl3pPr>
            <a:lvl4pPr marL="1524000" indent="-381000">
              <a:spcBef>
                <a:spcPts val="3800"/>
              </a:spcBef>
              <a:defRPr sz="2800"/>
            </a:lvl4pPr>
            <a:lvl5pPr marL="1905000" indent="-381000">
              <a:spcBef>
                <a:spcPts val="3800"/>
              </a:spcBef>
              <a:defRPr sz="2800"/>
            </a:lvl5pPr>
          </a:lstStyle>
          <a:p>
            <a:pPr lvl="0">
              <a:defRPr sz="1800">
                <a:solidFill>
                  <a:srgbClr val="000000"/>
                </a:solidFill>
              </a:defRPr>
            </a:pPr>
            <a:r>
              <a:rPr sz="2800">
                <a:solidFill>
                  <a:srgbClr val="FFFFFF"/>
                </a:solidFill>
              </a:rPr>
              <a:t>Body Level One</a:t>
            </a:r>
            <a:endParaRPr sz="2800">
              <a:solidFill>
                <a:srgbClr val="FFFFFF"/>
              </a:solidFill>
            </a:endParaRPr>
          </a:p>
          <a:p>
            <a:pPr lvl="1">
              <a:defRPr sz="1800">
                <a:solidFill>
                  <a:srgbClr val="000000"/>
                </a:solidFill>
              </a:defRPr>
            </a:pPr>
            <a:r>
              <a:rPr sz="2800">
                <a:solidFill>
                  <a:srgbClr val="FFFFFF"/>
                </a:solidFill>
              </a:rPr>
              <a:t>Body Level Two</a:t>
            </a:r>
            <a:endParaRPr sz="2800">
              <a:solidFill>
                <a:srgbClr val="FFFFFF"/>
              </a:solidFill>
            </a:endParaRPr>
          </a:p>
          <a:p>
            <a:pPr lvl="2">
              <a:defRPr sz="1800">
                <a:solidFill>
                  <a:srgbClr val="000000"/>
                </a:solidFill>
              </a:defRPr>
            </a:pPr>
            <a:r>
              <a:rPr sz="2800">
                <a:solidFill>
                  <a:srgbClr val="FFFFFF"/>
                </a:solidFill>
              </a:rPr>
              <a:t>Body Level Three</a:t>
            </a:r>
            <a:endParaRPr sz="2800">
              <a:solidFill>
                <a:srgbClr val="FFFFFF"/>
              </a:solidFill>
            </a:endParaRPr>
          </a:p>
          <a:p>
            <a:pPr lvl="3">
              <a:defRPr sz="1800">
                <a:solidFill>
                  <a:srgbClr val="000000"/>
                </a:solidFill>
              </a:defRPr>
            </a:pPr>
            <a:r>
              <a:rPr sz="2800">
                <a:solidFill>
                  <a:srgbClr val="FFFFFF"/>
                </a:solidFill>
              </a:rPr>
              <a:t>Body Level Four</a:t>
            </a:r>
            <a:endParaRPr sz="2800">
              <a:solidFill>
                <a:srgbClr val="FFFFFF"/>
              </a:solidFill>
            </a:endParaRPr>
          </a:p>
          <a:p>
            <a:pPr lvl="4">
              <a:defRPr sz="1800">
                <a:solidFill>
                  <a:srgbClr val="000000"/>
                </a:solidFill>
              </a:defRPr>
            </a:pPr>
            <a:r>
              <a:rPr sz="2800">
                <a:solidFill>
                  <a:srgbClr val="FFFFFF"/>
                </a:solidFill>
              </a:rPr>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952500" y="1270000"/>
            <a:ext cx="11099800" cy="7213600"/>
          </a:xfrm>
          <a:prstGeom prst="rect">
            <a:avLst/>
          </a:prstGeom>
        </p:spPr>
        <p:txBody>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 Id="rId20"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title"/>
          </p:nvPr>
        </p:nvSpPr>
        <p:spPr>
          <a:xfrm>
            <a:off x="952500" y="386281"/>
            <a:ext cx="11099800" cy="2161138"/>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solidFill>
                  <a:srgbClr val="000000"/>
                </a:solidFill>
              </a:defRPr>
            </a:pPr>
            <a:r>
              <a:rPr sz="8000">
                <a:solidFill>
                  <a:srgbClr val="FFFFFF"/>
                </a:solidFill>
              </a:rPr>
              <a:t>Title Text</a:t>
            </a:r>
          </a:p>
        </p:txBody>
      </p:sp>
      <p:sp>
        <p:nvSpPr>
          <p:cNvPr id="3" name="Shape 3"/>
          <p:cNvSpPr/>
          <p:nvPr>
            <p:ph type="body" idx="1"/>
          </p:nvPr>
        </p:nvSpPr>
        <p:spPr>
          <a:xfrm>
            <a:off x="952500" y="2547418"/>
            <a:ext cx="11099800" cy="637326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Lst>
  <p:transition spd="med" advClick="1"/>
  <p:txStyles>
    <p:titleStyle>
      <a:lvl1pPr algn="ctr" defTabSz="584200">
        <a:defRPr sz="8000">
          <a:solidFill>
            <a:srgbClr val="FFFFFF"/>
          </a:solidFill>
          <a:latin typeface="Helvetica Light"/>
          <a:ea typeface="Helvetica Light"/>
          <a:cs typeface="Helvetica Light"/>
          <a:sym typeface="Helvetica Light"/>
        </a:defRPr>
      </a:lvl1pPr>
      <a:lvl2pPr algn="ctr" defTabSz="584200">
        <a:defRPr sz="8000">
          <a:solidFill>
            <a:srgbClr val="FFFFFF"/>
          </a:solidFill>
          <a:latin typeface="Helvetica Light"/>
          <a:ea typeface="Helvetica Light"/>
          <a:cs typeface="Helvetica Light"/>
          <a:sym typeface="Helvetica Light"/>
        </a:defRPr>
      </a:lvl2pPr>
      <a:lvl3pPr algn="ctr" defTabSz="584200">
        <a:defRPr sz="8000">
          <a:solidFill>
            <a:srgbClr val="FFFFFF"/>
          </a:solidFill>
          <a:latin typeface="Helvetica Light"/>
          <a:ea typeface="Helvetica Light"/>
          <a:cs typeface="Helvetica Light"/>
          <a:sym typeface="Helvetica Light"/>
        </a:defRPr>
      </a:lvl3pPr>
      <a:lvl4pPr algn="ctr" defTabSz="584200">
        <a:defRPr sz="8000">
          <a:solidFill>
            <a:srgbClr val="FFFFFF"/>
          </a:solidFill>
          <a:latin typeface="Helvetica Light"/>
          <a:ea typeface="Helvetica Light"/>
          <a:cs typeface="Helvetica Light"/>
          <a:sym typeface="Helvetica Light"/>
        </a:defRPr>
      </a:lvl4pPr>
      <a:lvl5pPr algn="ctr" defTabSz="584200">
        <a:defRPr sz="8000">
          <a:solidFill>
            <a:srgbClr val="FFFFFF"/>
          </a:solidFill>
          <a:latin typeface="Helvetica Light"/>
          <a:ea typeface="Helvetica Light"/>
          <a:cs typeface="Helvetica Light"/>
          <a:sym typeface="Helvetica Light"/>
        </a:defRPr>
      </a:lvl5pPr>
      <a:lvl6pPr algn="ctr" defTabSz="584200">
        <a:defRPr sz="8000">
          <a:solidFill>
            <a:srgbClr val="FFFFFF"/>
          </a:solidFill>
          <a:latin typeface="Helvetica Light"/>
          <a:ea typeface="Helvetica Light"/>
          <a:cs typeface="Helvetica Light"/>
          <a:sym typeface="Helvetica Light"/>
        </a:defRPr>
      </a:lvl6pPr>
      <a:lvl7pPr algn="ctr" defTabSz="584200">
        <a:defRPr sz="8000">
          <a:solidFill>
            <a:srgbClr val="FFFFFF"/>
          </a:solidFill>
          <a:latin typeface="Helvetica Light"/>
          <a:ea typeface="Helvetica Light"/>
          <a:cs typeface="Helvetica Light"/>
          <a:sym typeface="Helvetica Light"/>
        </a:defRPr>
      </a:lvl7pPr>
      <a:lvl8pPr algn="ctr" defTabSz="584200">
        <a:defRPr sz="8000">
          <a:solidFill>
            <a:srgbClr val="FFFFFF"/>
          </a:solidFill>
          <a:latin typeface="Helvetica Light"/>
          <a:ea typeface="Helvetica Light"/>
          <a:cs typeface="Helvetica Light"/>
          <a:sym typeface="Helvetica Light"/>
        </a:defRPr>
      </a:lvl8pPr>
      <a:lvl9pPr algn="ctr" defTabSz="584200">
        <a:defRPr sz="8000">
          <a:solidFill>
            <a:srgbClr val="FFFFFF"/>
          </a:solidFill>
          <a:latin typeface="Helvetica Light"/>
          <a:ea typeface="Helvetica Light"/>
          <a:cs typeface="Helvetica Light"/>
          <a:sym typeface="Helvetica Light"/>
        </a:defRPr>
      </a:lvl9pPr>
    </p:titleStyle>
    <p:bodyStyle>
      <a:lvl1pPr marL="457200" indent="-457200" defTabSz="584200">
        <a:spcBef>
          <a:spcPts val="4200"/>
        </a:spcBef>
        <a:buSzPct val="75000"/>
        <a:buChar char="•"/>
        <a:defRPr sz="3800">
          <a:solidFill>
            <a:srgbClr val="FFFFFF"/>
          </a:solidFill>
          <a:latin typeface="Helvetica Light"/>
          <a:ea typeface="Helvetica Light"/>
          <a:cs typeface="Helvetica Light"/>
          <a:sym typeface="Helvetica Light"/>
        </a:defRPr>
      </a:lvl1pPr>
      <a:lvl2pPr marL="914400" indent="-457200" defTabSz="584200">
        <a:spcBef>
          <a:spcPts val="4200"/>
        </a:spcBef>
        <a:buSzPct val="75000"/>
        <a:buChar char="•"/>
        <a:defRPr sz="3800">
          <a:solidFill>
            <a:srgbClr val="FFFFFF"/>
          </a:solidFill>
          <a:latin typeface="Helvetica Light"/>
          <a:ea typeface="Helvetica Light"/>
          <a:cs typeface="Helvetica Light"/>
          <a:sym typeface="Helvetica Light"/>
        </a:defRPr>
      </a:lvl2pPr>
      <a:lvl3pPr marL="1371600" indent="-457200" defTabSz="584200">
        <a:spcBef>
          <a:spcPts val="4200"/>
        </a:spcBef>
        <a:buSzPct val="75000"/>
        <a:buChar char="•"/>
        <a:defRPr sz="3800">
          <a:solidFill>
            <a:srgbClr val="FFFFFF"/>
          </a:solidFill>
          <a:latin typeface="Helvetica Light"/>
          <a:ea typeface="Helvetica Light"/>
          <a:cs typeface="Helvetica Light"/>
          <a:sym typeface="Helvetica Light"/>
        </a:defRPr>
      </a:lvl3pPr>
      <a:lvl4pPr marL="1828800" indent="-457200" defTabSz="584200">
        <a:spcBef>
          <a:spcPts val="4200"/>
        </a:spcBef>
        <a:buSzPct val="75000"/>
        <a:buChar char="•"/>
        <a:defRPr sz="3800">
          <a:solidFill>
            <a:srgbClr val="FFFFFF"/>
          </a:solidFill>
          <a:latin typeface="Helvetica Light"/>
          <a:ea typeface="Helvetica Light"/>
          <a:cs typeface="Helvetica Light"/>
          <a:sym typeface="Helvetica Light"/>
        </a:defRPr>
      </a:lvl4pPr>
      <a:lvl5pPr marL="2286000" indent="-457200" defTabSz="584200">
        <a:spcBef>
          <a:spcPts val="4200"/>
        </a:spcBef>
        <a:buSzPct val="75000"/>
        <a:buChar char="•"/>
        <a:defRPr sz="3800">
          <a:solidFill>
            <a:srgbClr val="FFFFFF"/>
          </a:solidFill>
          <a:latin typeface="Helvetica Light"/>
          <a:ea typeface="Helvetica Light"/>
          <a:cs typeface="Helvetica Light"/>
          <a:sym typeface="Helvetica Light"/>
        </a:defRPr>
      </a:lvl5pPr>
      <a:lvl6pPr marL="2743200" indent="-457200" defTabSz="584200">
        <a:spcBef>
          <a:spcPts val="4200"/>
        </a:spcBef>
        <a:buSzPct val="75000"/>
        <a:buChar char="•"/>
        <a:defRPr sz="3800">
          <a:solidFill>
            <a:srgbClr val="FFFFFF"/>
          </a:solidFill>
          <a:latin typeface="Helvetica Light"/>
          <a:ea typeface="Helvetica Light"/>
          <a:cs typeface="Helvetica Light"/>
          <a:sym typeface="Helvetica Light"/>
        </a:defRPr>
      </a:lvl6pPr>
      <a:lvl7pPr marL="3200400" indent="-457200" defTabSz="584200">
        <a:spcBef>
          <a:spcPts val="4200"/>
        </a:spcBef>
        <a:buSzPct val="75000"/>
        <a:buChar char="•"/>
        <a:defRPr sz="3800">
          <a:solidFill>
            <a:srgbClr val="FFFFFF"/>
          </a:solidFill>
          <a:latin typeface="Helvetica Light"/>
          <a:ea typeface="Helvetica Light"/>
          <a:cs typeface="Helvetica Light"/>
          <a:sym typeface="Helvetica Light"/>
        </a:defRPr>
      </a:lvl7pPr>
      <a:lvl8pPr marL="3657600" indent="-457200" defTabSz="584200">
        <a:spcBef>
          <a:spcPts val="4200"/>
        </a:spcBef>
        <a:buSzPct val="75000"/>
        <a:buChar char="•"/>
        <a:defRPr sz="3800">
          <a:solidFill>
            <a:srgbClr val="FFFFFF"/>
          </a:solidFill>
          <a:latin typeface="Helvetica Light"/>
          <a:ea typeface="Helvetica Light"/>
          <a:cs typeface="Helvetica Light"/>
          <a:sym typeface="Helvetica Light"/>
        </a:defRPr>
      </a:lvl8pPr>
      <a:lvl9pPr marL="4114800" indent="-457200" defTabSz="584200">
        <a:spcBef>
          <a:spcPts val="4200"/>
        </a:spcBef>
        <a:buSzPct val="75000"/>
        <a:buChar char="•"/>
        <a:defRPr sz="3800">
          <a:solidFill>
            <a:srgbClr val="FFFFFF"/>
          </a:solidFill>
          <a:latin typeface="Helvetica Light"/>
          <a:ea typeface="Helvetica Light"/>
          <a:cs typeface="Helvetica Light"/>
          <a:sym typeface="Helvetica Light"/>
        </a:defRPr>
      </a:lvl9pPr>
    </p:bodyStyle>
    <p:otherStyle>
      <a:lvl1pPr algn="r" defTabSz="584200">
        <a:defRPr sz="1200">
          <a:solidFill>
            <a:schemeClr val="tx1"/>
          </a:solidFill>
          <a:latin typeface="+mn-lt"/>
          <a:ea typeface="+mn-ea"/>
          <a:cs typeface="+mn-cs"/>
          <a:sym typeface="Helvetica Light"/>
        </a:defRPr>
      </a:lvl1pPr>
      <a:lvl2pPr algn="r" defTabSz="584200">
        <a:defRPr sz="1200">
          <a:solidFill>
            <a:schemeClr val="tx1"/>
          </a:solidFill>
          <a:latin typeface="+mn-lt"/>
          <a:ea typeface="+mn-ea"/>
          <a:cs typeface="+mn-cs"/>
          <a:sym typeface="Helvetica Light"/>
        </a:defRPr>
      </a:lvl2pPr>
      <a:lvl3pPr algn="r" defTabSz="584200">
        <a:defRPr sz="1200">
          <a:solidFill>
            <a:schemeClr val="tx1"/>
          </a:solidFill>
          <a:latin typeface="+mn-lt"/>
          <a:ea typeface="+mn-ea"/>
          <a:cs typeface="+mn-cs"/>
          <a:sym typeface="Helvetica Light"/>
        </a:defRPr>
      </a:lvl3pPr>
      <a:lvl4pPr algn="r" defTabSz="584200">
        <a:defRPr sz="1200">
          <a:solidFill>
            <a:schemeClr val="tx1"/>
          </a:solidFill>
          <a:latin typeface="+mn-lt"/>
          <a:ea typeface="+mn-ea"/>
          <a:cs typeface="+mn-cs"/>
          <a:sym typeface="Helvetica Light"/>
        </a:defRPr>
      </a:lvl4pPr>
      <a:lvl5pPr algn="r" defTabSz="584200">
        <a:defRPr sz="1200">
          <a:solidFill>
            <a:schemeClr val="tx1"/>
          </a:solidFill>
          <a:latin typeface="+mn-lt"/>
          <a:ea typeface="+mn-ea"/>
          <a:cs typeface="+mn-cs"/>
          <a:sym typeface="Helvetica Light"/>
        </a:defRPr>
      </a:lvl5pPr>
      <a:lvl6pPr algn="r" defTabSz="584200">
        <a:defRPr sz="1200">
          <a:solidFill>
            <a:schemeClr val="tx1"/>
          </a:solidFill>
          <a:latin typeface="+mn-lt"/>
          <a:ea typeface="+mn-ea"/>
          <a:cs typeface="+mn-cs"/>
          <a:sym typeface="Helvetica Light"/>
        </a:defRPr>
      </a:lvl6pPr>
      <a:lvl7pPr algn="r" defTabSz="584200">
        <a:defRPr sz="1200">
          <a:solidFill>
            <a:schemeClr val="tx1"/>
          </a:solidFill>
          <a:latin typeface="+mn-lt"/>
          <a:ea typeface="+mn-ea"/>
          <a:cs typeface="+mn-cs"/>
          <a:sym typeface="Helvetica Light"/>
        </a:defRPr>
      </a:lvl7pPr>
      <a:lvl8pPr algn="r" defTabSz="584200">
        <a:defRPr sz="1200">
          <a:solidFill>
            <a:schemeClr val="tx1"/>
          </a:solidFill>
          <a:latin typeface="+mn-lt"/>
          <a:ea typeface="+mn-ea"/>
          <a:cs typeface="+mn-cs"/>
          <a:sym typeface="Helvetica Light"/>
        </a:defRPr>
      </a:lvl8pPr>
      <a:lvl9pPr algn="r" defTabSz="584200">
        <a:defRPr sz="1200">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jpe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7.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jcp.org/" TargetMode="External"/><Relationship Id="rId3" Type="http://schemas.openxmlformats.org/officeDocument/2006/relationships/image" Target="../media/image8.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 Id="rId3" Type="http://schemas.openxmlformats.org/officeDocument/2006/relationships/image" Target="../media/image9.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 Id="rId3" Type="http://schemas.openxmlformats.org/officeDocument/2006/relationships/image" Target="../media/image10.png"/></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1.jpeg"/></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18.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hyperlink" Target="http://jug.bg" TargetMode="External"/><Relationship Id="rId7" Type="http://schemas.openxmlformats.org/officeDocument/2006/relationships/hyperlink" Target="http://groups.google.com/group/bg-jug/" TargetMode="External"/></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18.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gochev.org/" TargetMode="External"/><Relationship Id="rId3" Type="http://schemas.openxmlformats.org/officeDocument/2006/relationships/hyperlink" Target="https://www.facebook.com/" TargetMode="External"/><Relationship Id="rId4" Type="http://schemas.openxmlformats.org/officeDocument/2006/relationships/hyperlink" Target="https://www.linkedin.com/in/gochev" TargetMode="External"/><Relationship Id="rId5" Type="http://schemas.openxmlformats.org/officeDocument/2006/relationships/image" Target="../media/image11.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java-bg.org" TargetMode="External"/><Relationship Id="rId3" Type="http://schemas.openxmlformats.org/officeDocument/2006/relationships/image" Target="../media/image5.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6" name="Shape 116"/>
          <p:cNvSpPr/>
          <p:nvPr>
            <p:ph type="title"/>
          </p:nvPr>
        </p:nvSpPr>
        <p:spPr>
          <a:xfrm>
            <a:off x="952500" y="-1143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Servlet(example)</a:t>
            </a:r>
          </a:p>
        </p:txBody>
      </p:sp>
      <p:sp>
        <p:nvSpPr>
          <p:cNvPr id="117" name="Shape 117"/>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18" name="Shape 118"/>
          <p:cNvSpPr/>
          <p:nvPr/>
        </p:nvSpPr>
        <p:spPr>
          <a:xfrm>
            <a:off x="1504950" y="1273193"/>
            <a:ext cx="12168498" cy="99250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lgn="l">
              <a:defRPr sz="1800">
                <a:solidFill>
                  <a:srgbClr val="000000"/>
                </a:solidFill>
              </a:defRPr>
            </a:pPr>
            <a:r>
              <a:rPr>
                <a:solidFill>
                  <a:srgbClr val="FFFFFF"/>
                </a:solidFill>
                <a:latin typeface="Monaco"/>
                <a:ea typeface="Monaco"/>
                <a:cs typeface="Monaco"/>
                <a:sym typeface="Monaco"/>
              </a:rPr>
              <a:t>import java.io.IOException;</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import javax.servlet.ServletConfig;</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import javax.servlet.ServletException;</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import javax.servlet.http.HttpServlet;</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import javax.servlet.http.HttpServletRequest;</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import javax.servlet.http.HttpServletResponse;</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@WebServlet("/ServletLifeCycleExample")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public class ServletLifeCycleExample extends HttpServlet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@Override</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public void init(ServletConfig config) throws ServletException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super.init(config);</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getServletContext().log("init() called");</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@Override</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protected void service(HttpServletRequest request,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HttpServletResponse response)</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throws ServletException, IOException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getServletContext().log("service() called");</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response.getWriter().write("Hello world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@Override</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public void destroy()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getServletContext().log("destroy() called");</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 </a:t>
            </a:r>
            <a:endParaRPr>
              <a:solidFill>
                <a:srgbClr val="FFFFFF"/>
              </a:solidFill>
              <a:latin typeface="Monaco"/>
              <a:ea typeface="Monaco"/>
              <a:cs typeface="Monaco"/>
              <a:sym typeface="Monaco"/>
            </a:endParaRPr>
          </a:p>
          <a:p>
            <a:pPr lvl="0" algn="l">
              <a:defRPr sz="1800">
                <a:solidFill>
                  <a:srgbClr val="000000"/>
                </a:solidFill>
              </a:defRPr>
            </a:pPr>
            <a:r>
              <a:rPr>
                <a:solidFill>
                  <a:srgbClr val="FFFFFF"/>
                </a:solidFill>
                <a:latin typeface="Monaco"/>
                <a:ea typeface="Monaco"/>
                <a:cs typeface="Monaco"/>
                <a:sym typeface="Monaco"/>
              </a:rPr>
              <a:t>}</a:t>
            </a:r>
          </a:p>
        </p:txBody>
      </p:sp>
    </p:spTree>
  </p:cSld>
  <p:clrMapOvr>
    <a:masterClrMapping/>
  </p:clrMapOvr>
  <p:transition spd="slow"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0" name="Shape 120"/>
          <p:cNvSpPr/>
          <p:nvPr>
            <p:ph type="title"/>
          </p:nvPr>
        </p:nvSpPr>
        <p:spPr>
          <a:prstGeom prst="rect">
            <a:avLst/>
          </a:prstGeom>
        </p:spPr>
        <p:txBody>
          <a:bodyPr/>
          <a:lstStyle/>
          <a:p>
            <a:pPr lvl="0">
              <a:defRPr sz="1800">
                <a:solidFill>
                  <a:srgbClr val="000000"/>
                </a:solidFill>
              </a:defRPr>
            </a:pPr>
            <a:r>
              <a:rPr sz="8000">
                <a:solidFill>
                  <a:srgbClr val="FFFFFF"/>
                </a:solidFill>
              </a:rPr>
              <a:t>OK… what is JSP?</a:t>
            </a:r>
          </a:p>
        </p:txBody>
      </p:sp>
    </p:spTree>
  </p:cSld>
  <p:clrMapOvr>
    <a:masterClrMapping/>
  </p:clrMapOvr>
  <p:transition spd="slow"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Shape 122"/>
          <p:cNvSpPr/>
          <p:nvPr>
            <p:ph type="title"/>
          </p:nvPr>
        </p:nvSpPr>
        <p:spPr>
          <a:xfrm>
            <a:off x="952500" y="4064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JSP</a:t>
            </a:r>
          </a:p>
        </p:txBody>
      </p:sp>
      <p:sp>
        <p:nvSpPr>
          <p:cNvPr id="123" name="Shape 123"/>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24" name="Shape 124"/>
          <p:cNvSpPr/>
          <p:nvPr/>
        </p:nvSpPr>
        <p:spPr>
          <a:xfrm>
            <a:off x="2420810" y="2108200"/>
            <a:ext cx="9238082" cy="3606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marL="381000" indent="-381000" algn="l">
              <a:buSzPct val="100000"/>
              <a:buChar char="•"/>
              <a:defRPr sz="1800">
                <a:solidFill>
                  <a:srgbClr val="000000"/>
                </a:solidFill>
              </a:defRPr>
            </a:pPr>
            <a:r>
              <a:rPr sz="3800">
                <a:solidFill>
                  <a:srgbClr val="FFFFFF"/>
                </a:solidFill>
              </a:rPr>
              <a:t>JavaServer Pages (JSP) is a technology </a:t>
            </a:r>
            <a:br>
              <a:rPr sz="3800">
                <a:solidFill>
                  <a:srgbClr val="FFFFFF"/>
                </a:solidFill>
              </a:rPr>
            </a:br>
            <a:r>
              <a:rPr sz="3800">
                <a:solidFill>
                  <a:srgbClr val="FFFFFF"/>
                </a:solidFill>
              </a:rPr>
              <a:t>that helps software developers </a:t>
            </a:r>
            <a:br>
              <a:rPr sz="3800">
                <a:solidFill>
                  <a:srgbClr val="FFFFFF"/>
                </a:solidFill>
              </a:rPr>
            </a:br>
            <a:r>
              <a:rPr sz="3800">
                <a:solidFill>
                  <a:srgbClr val="FFFFFF"/>
                </a:solidFill>
              </a:rPr>
              <a:t>create dynamically generated </a:t>
            </a:r>
            <a:br>
              <a:rPr sz="3800">
                <a:solidFill>
                  <a:srgbClr val="FFFFFF"/>
                </a:solidFill>
              </a:rPr>
            </a:br>
            <a:r>
              <a:rPr sz="3800">
                <a:solidFill>
                  <a:srgbClr val="FFFFFF"/>
                </a:solidFill>
              </a:rPr>
              <a:t>web pages based on HTML, XML, </a:t>
            </a:r>
            <a:br>
              <a:rPr sz="3800">
                <a:solidFill>
                  <a:srgbClr val="FFFFFF"/>
                </a:solidFill>
              </a:rPr>
            </a:br>
            <a:r>
              <a:rPr sz="3800">
                <a:solidFill>
                  <a:srgbClr val="FFFFFF"/>
                </a:solidFill>
              </a:rPr>
              <a:t>or other document types</a:t>
            </a:r>
            <a:endParaRPr sz="3800">
              <a:solidFill>
                <a:srgbClr val="FFFFFF"/>
              </a:solidFill>
            </a:endParaRPr>
          </a:p>
          <a:p>
            <a:pPr lvl="0" marL="381000" indent="-381000" algn="l">
              <a:buSzPct val="100000"/>
              <a:buChar char="•"/>
              <a:defRPr sz="1800">
                <a:solidFill>
                  <a:srgbClr val="000000"/>
                </a:solidFill>
              </a:defRPr>
            </a:pPr>
            <a:r>
              <a:rPr sz="3800">
                <a:solidFill>
                  <a:srgbClr val="FFFFFF"/>
                </a:solidFill>
              </a:rPr>
              <a:t>Released in 1999</a:t>
            </a:r>
          </a:p>
        </p:txBody>
      </p:sp>
    </p:spTree>
  </p:cSld>
  <p:clrMapOvr>
    <a:masterClrMapping/>
  </p:clrMapOvr>
  <p:transition spd="slow"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6" name="Shape 126"/>
          <p:cNvSpPr/>
          <p:nvPr>
            <p:ph type="title"/>
          </p:nvPr>
        </p:nvSpPr>
        <p:spPr>
          <a:xfrm>
            <a:off x="952500" y="-1143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JSP(example)</a:t>
            </a:r>
          </a:p>
        </p:txBody>
      </p:sp>
      <p:sp>
        <p:nvSpPr>
          <p:cNvPr id="127" name="Shape 127"/>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28" name="Shape 128"/>
          <p:cNvSpPr/>
          <p:nvPr/>
        </p:nvSpPr>
        <p:spPr>
          <a:xfrm>
            <a:off x="1530350" y="1332464"/>
            <a:ext cx="12168498" cy="846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lvl="0" algn="l">
              <a:defRPr sz="1800">
                <a:solidFill>
                  <a:srgbClr val="000000"/>
                </a:solidFill>
              </a:defRPr>
            </a:pPr>
            <a:r>
              <a:rPr sz="2200">
                <a:solidFill>
                  <a:srgbClr val="FFFFFF"/>
                </a:solidFill>
                <a:latin typeface="Monaco"/>
                <a:ea typeface="Monaco"/>
                <a:cs typeface="Monaco"/>
                <a:sym typeface="Monaco"/>
              </a:rPr>
              <a:t>&lt;%@ page language="java" contentType="text/html; charset=UTF-8"</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pageEncoding="UTF-8"%&gt;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&lt;!DOCTYPE html PUBLIC "-//W3C//DTD HTML 4.01 Transitional//EN" </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"http://www.w3.org/TR/html4/loose.dtd"&gt;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&lt;html&gt;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&lt;head&gt;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&lt;meta http-equiv="Content-Type" content="text/html; </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charset=UTF-8"&gt;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&lt;title&gt;Insert title here&lt;/title&gt;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&lt;/head&gt;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&lt;body&gt;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&lt;p&gt;Counting to three:&lt;/p&gt;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 for (int i=1; i&lt;4; i++) { %&gt;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&lt;p&gt;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This number is</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 i %&gt;.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&lt;/p&gt;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 } %&gt;</a:t>
            </a:r>
            <a:endParaRPr sz="2200">
              <a:solidFill>
                <a:srgbClr val="FFFFFF"/>
              </a:solidFill>
              <a:latin typeface="Monaco"/>
              <a:ea typeface="Monaco"/>
              <a:cs typeface="Monaco"/>
              <a:sym typeface="Monaco"/>
            </a:endParaRPr>
          </a:p>
          <a:p>
            <a:pPr lvl="0" algn="l">
              <a:defRPr sz="1800">
                <a:solidFill>
                  <a:srgbClr val="000000"/>
                </a:solidFill>
              </a:defRPr>
            </a:pP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&lt;p&gt;OK.&lt;/p&gt;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&lt;/body&gt;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&lt;/html&gt;</a:t>
            </a:r>
          </a:p>
        </p:txBody>
      </p:sp>
    </p:spTree>
  </p:cSld>
  <p:clrMapOvr>
    <a:masterClrMapping/>
  </p:clrMapOvr>
  <p:transition spd="slow"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0" name="Shape 130"/>
          <p:cNvSpPr/>
          <p:nvPr>
            <p:ph type="title"/>
          </p:nvPr>
        </p:nvSpPr>
        <p:spPr>
          <a:xfrm>
            <a:off x="1739900" y="1422400"/>
            <a:ext cx="10464800" cy="3302000"/>
          </a:xfrm>
          <a:prstGeom prst="rect">
            <a:avLst/>
          </a:prstGeom>
        </p:spPr>
        <p:txBody>
          <a:bodyPr/>
          <a:lstStyle/>
          <a:p>
            <a:pPr lvl="0" defTabSz="327152">
              <a:defRPr sz="1800">
                <a:solidFill>
                  <a:srgbClr val="000000"/>
                </a:solidFill>
              </a:defRPr>
            </a:pPr>
            <a:r>
              <a:rPr sz="4480">
                <a:solidFill>
                  <a:srgbClr val="FFFFFF"/>
                </a:solidFill>
              </a:rPr>
              <a:t>But this is.. hell of an ugly  …php like ?!?</a:t>
            </a:r>
            <a:endParaRPr sz="4480">
              <a:solidFill>
                <a:srgbClr val="FFFFFF"/>
              </a:solidFill>
            </a:endParaRPr>
          </a:p>
          <a:p>
            <a:pPr lvl="0" defTabSz="327152">
              <a:defRPr sz="1800">
                <a:solidFill>
                  <a:srgbClr val="000000"/>
                </a:solidFill>
              </a:defRPr>
            </a:pPr>
            <a:endParaRPr sz="4480">
              <a:solidFill>
                <a:srgbClr val="FFFFFF"/>
              </a:solidFill>
            </a:endParaRPr>
          </a:p>
          <a:p>
            <a:pPr lvl="0" defTabSz="327152">
              <a:defRPr sz="1800">
                <a:solidFill>
                  <a:srgbClr val="000000"/>
                </a:solidFill>
              </a:defRPr>
            </a:pPr>
            <a:r>
              <a:rPr sz="4480">
                <a:solidFill>
                  <a:srgbClr val="FFFFFF"/>
                </a:solidFill>
              </a:rPr>
              <a:t>Don't panic !</a:t>
            </a:r>
            <a:endParaRPr sz="4480">
              <a:solidFill>
                <a:srgbClr val="FFFFFF"/>
              </a:solidFill>
            </a:endParaRPr>
          </a:p>
          <a:p>
            <a:pPr lvl="0" defTabSz="327152">
              <a:defRPr sz="1800">
                <a:solidFill>
                  <a:srgbClr val="000000"/>
                </a:solidFill>
              </a:defRPr>
            </a:pPr>
            <a:r>
              <a:rPr sz="4480">
                <a:solidFill>
                  <a:srgbClr val="FFFFFF"/>
                </a:solidFill>
              </a:rPr>
              <a:t> JSTL will save the day</a:t>
            </a:r>
          </a:p>
        </p:txBody>
      </p:sp>
    </p:spTree>
  </p:cSld>
  <p:clrMapOvr>
    <a:masterClrMapping/>
  </p:clrMapOvr>
  <p:transition spd="slow"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Shape 132"/>
          <p:cNvSpPr/>
          <p:nvPr>
            <p:ph type="title"/>
          </p:nvPr>
        </p:nvSpPr>
        <p:spPr>
          <a:xfrm>
            <a:off x="952500" y="-5080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JSTL</a:t>
            </a:r>
          </a:p>
        </p:txBody>
      </p:sp>
      <p:sp>
        <p:nvSpPr>
          <p:cNvPr id="133" name="Shape 133"/>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34" name="Shape 134"/>
          <p:cNvSpPr/>
          <p:nvPr/>
        </p:nvSpPr>
        <p:spPr>
          <a:xfrm>
            <a:off x="2408110" y="812800"/>
            <a:ext cx="10312833" cy="6527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marL="381000" indent="-381000" algn="l">
              <a:buSzPct val="100000"/>
              <a:buChar char="•"/>
              <a:defRPr sz="1800">
                <a:solidFill>
                  <a:srgbClr val="000000"/>
                </a:solidFill>
              </a:defRPr>
            </a:pPr>
            <a:r>
              <a:rPr sz="3800">
                <a:solidFill>
                  <a:srgbClr val="FFFFFF"/>
                </a:solidFill>
              </a:rPr>
              <a:t>The JavaServer Pages Standard Tag </a:t>
            </a:r>
            <a:br>
              <a:rPr sz="3800">
                <a:solidFill>
                  <a:srgbClr val="FFFFFF"/>
                </a:solidFill>
              </a:rPr>
            </a:br>
            <a:r>
              <a:rPr sz="3800">
                <a:solidFill>
                  <a:srgbClr val="FFFFFF"/>
                </a:solidFill>
              </a:rPr>
              <a:t>Library (JSTL) is a component of the </a:t>
            </a:r>
            <a:br>
              <a:rPr sz="3800">
                <a:solidFill>
                  <a:srgbClr val="FFFFFF"/>
                </a:solidFill>
              </a:rPr>
            </a:br>
            <a:r>
              <a:rPr sz="3800">
                <a:solidFill>
                  <a:srgbClr val="FFFFFF"/>
                </a:solidFill>
              </a:rPr>
              <a:t>Java EE Web application </a:t>
            </a:r>
            <a:br>
              <a:rPr sz="3800">
                <a:solidFill>
                  <a:srgbClr val="FFFFFF"/>
                </a:solidFill>
              </a:rPr>
            </a:br>
            <a:r>
              <a:rPr sz="3800">
                <a:solidFill>
                  <a:srgbClr val="FFFFFF"/>
                </a:solidFill>
              </a:rPr>
              <a:t>development platform. </a:t>
            </a:r>
            <a:endParaRPr sz="3800">
              <a:solidFill>
                <a:srgbClr val="FFFFFF"/>
              </a:solidFill>
            </a:endParaRPr>
          </a:p>
          <a:p>
            <a:pPr lvl="0" marL="381000" indent="-381000" algn="l">
              <a:buSzPct val="100000"/>
              <a:buChar char="•"/>
              <a:defRPr sz="1800">
                <a:solidFill>
                  <a:srgbClr val="000000"/>
                </a:solidFill>
              </a:defRPr>
            </a:pPr>
            <a:r>
              <a:rPr sz="3800">
                <a:solidFill>
                  <a:srgbClr val="FFFFFF"/>
                </a:solidFill>
              </a:rPr>
              <a:t>It extends the JSP specification by </a:t>
            </a:r>
            <a:br>
              <a:rPr sz="3800">
                <a:solidFill>
                  <a:srgbClr val="FFFFFF"/>
                </a:solidFill>
              </a:rPr>
            </a:br>
            <a:r>
              <a:rPr sz="3800">
                <a:solidFill>
                  <a:srgbClr val="FFFFFF"/>
                </a:solidFill>
              </a:rPr>
              <a:t>adding a tag library of JSP tags for </a:t>
            </a:r>
            <a:br>
              <a:rPr sz="3800">
                <a:solidFill>
                  <a:srgbClr val="FFFFFF"/>
                </a:solidFill>
              </a:rPr>
            </a:br>
            <a:r>
              <a:rPr sz="3800">
                <a:solidFill>
                  <a:srgbClr val="FFFFFF"/>
                </a:solidFill>
              </a:rPr>
              <a:t>common tasks such as conditional execution,</a:t>
            </a:r>
            <a:br>
              <a:rPr sz="3800">
                <a:solidFill>
                  <a:srgbClr val="FFFFFF"/>
                </a:solidFill>
              </a:rPr>
            </a:br>
            <a:r>
              <a:rPr sz="3800">
                <a:solidFill>
                  <a:srgbClr val="FFFFFF"/>
                </a:solidFill>
              </a:rPr>
              <a:t>loops and internationalization.</a:t>
            </a:r>
            <a:endParaRPr sz="3800">
              <a:solidFill>
                <a:srgbClr val="FFFFFF"/>
              </a:solidFill>
            </a:endParaRPr>
          </a:p>
          <a:p>
            <a:pPr lvl="0" marL="381000" indent="-381000" algn="l">
              <a:buSzPct val="100000"/>
              <a:buChar char="•"/>
              <a:defRPr sz="1800">
                <a:solidFill>
                  <a:srgbClr val="000000"/>
                </a:solidFill>
              </a:defRPr>
            </a:pPr>
            <a:r>
              <a:rPr sz="3800">
                <a:solidFill>
                  <a:srgbClr val="FFFFFF"/>
                </a:solidFill>
              </a:rPr>
              <a:t>Version 1.0 was released in 2002, but major</a:t>
            </a:r>
            <a:br>
              <a:rPr sz="3800">
                <a:solidFill>
                  <a:srgbClr val="FFFFFF"/>
                </a:solidFill>
              </a:rPr>
            </a:br>
            <a:r>
              <a:rPr sz="3800">
                <a:solidFill>
                  <a:srgbClr val="FFFFFF"/>
                </a:solidFill>
              </a:rPr>
              <a:t>usage started with version 1.2 in 2006</a:t>
            </a:r>
            <a:endParaRPr sz="3800">
              <a:solidFill>
                <a:srgbClr val="FFFFFF"/>
              </a:solidFill>
            </a:endParaRPr>
          </a:p>
        </p:txBody>
      </p:sp>
    </p:spTree>
  </p:cSld>
  <p:clrMapOvr>
    <a:masterClrMapping/>
  </p:clrMapOvr>
  <p:transition spd="slow"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Shape 136"/>
          <p:cNvSpPr/>
          <p:nvPr>
            <p:ph type="title"/>
          </p:nvPr>
        </p:nvSpPr>
        <p:spPr>
          <a:xfrm>
            <a:off x="952500" y="-1143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JSP with JSTL(example)</a:t>
            </a:r>
          </a:p>
        </p:txBody>
      </p:sp>
      <p:sp>
        <p:nvSpPr>
          <p:cNvPr id="137" name="Shape 137"/>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38" name="Shape 138"/>
          <p:cNvSpPr/>
          <p:nvPr/>
        </p:nvSpPr>
        <p:spPr>
          <a:xfrm>
            <a:off x="1530350" y="1522964"/>
            <a:ext cx="12168498" cy="8079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p>
            <a:pPr lvl="0" algn="l">
              <a:defRPr sz="1800">
                <a:solidFill>
                  <a:srgbClr val="000000"/>
                </a:solidFill>
              </a:defRPr>
            </a:pPr>
            <a:r>
              <a:rPr sz="2200">
                <a:solidFill>
                  <a:srgbClr val="FFFFFF"/>
                </a:solidFill>
                <a:latin typeface="Monaco"/>
                <a:ea typeface="Monaco"/>
                <a:cs typeface="Monaco"/>
                <a:sym typeface="Monaco"/>
              </a:rPr>
              <a:t>&lt;%@ page language="java" contentType="text/html; charset=UTF-8"</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pageEncoding="UTF-8"%&gt;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 taglib uri="http://java.sun.com/jsp/jstl/core" prefix="c" %&gt;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&lt;!DOCTYPE html PUBLIC "-//W3C//DTD HTML 4.01 Transitional//EN" </a:t>
            </a:r>
            <a:br>
              <a:rPr sz="2200">
                <a:solidFill>
                  <a:srgbClr val="FFFFFF"/>
                </a:solidFill>
                <a:latin typeface="Monaco"/>
                <a:ea typeface="Monaco"/>
                <a:cs typeface="Monaco"/>
                <a:sym typeface="Monaco"/>
              </a:rPr>
            </a:br>
            <a:r>
              <a:rPr sz="2200">
                <a:solidFill>
                  <a:srgbClr val="FFFFFF"/>
                </a:solidFill>
                <a:latin typeface="Monaco"/>
                <a:ea typeface="Monaco"/>
                <a:cs typeface="Monaco"/>
                <a:sym typeface="Monaco"/>
              </a:rPr>
              <a:t>"http://www.w3.org/TR/html4/loose.dtd"&gt;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&lt;html&gt;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&lt;head&gt;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&lt;meta http-equiv="Content-Type" content="text/html; charset=UTF-8"&gt;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&lt;title&gt;Insert title here&lt;/title&gt;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&lt;/head&gt;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&lt;body&gt;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&lt;p&gt;Counting to three:&lt;/p&gt;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&lt;c:forEach begin="1" end="3" var="i"&gt;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&lt;p&gt;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This number is ${i}</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&lt;/p&gt;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&lt;/c:forEach&gt;</a:t>
            </a:r>
            <a:endParaRPr sz="2200">
              <a:solidFill>
                <a:srgbClr val="FFFFFF"/>
              </a:solidFill>
              <a:latin typeface="Monaco"/>
              <a:ea typeface="Monaco"/>
              <a:cs typeface="Monaco"/>
              <a:sym typeface="Monaco"/>
            </a:endParaRPr>
          </a:p>
          <a:p>
            <a:pPr lvl="0" algn="l">
              <a:defRPr sz="1800">
                <a:solidFill>
                  <a:srgbClr val="000000"/>
                </a:solidFill>
              </a:defRPr>
            </a:pP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	&lt;p&gt;OK.&lt;/p&gt;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&lt;/body&gt;</a:t>
            </a:r>
            <a:endParaRPr sz="2200">
              <a:solidFill>
                <a:srgbClr val="FFFFFF"/>
              </a:solidFill>
              <a:latin typeface="Monaco"/>
              <a:ea typeface="Monaco"/>
              <a:cs typeface="Monaco"/>
              <a:sym typeface="Monaco"/>
            </a:endParaRPr>
          </a:p>
          <a:p>
            <a:pPr lvl="0" algn="l">
              <a:defRPr sz="1800">
                <a:solidFill>
                  <a:srgbClr val="000000"/>
                </a:solidFill>
              </a:defRPr>
            </a:pPr>
            <a:r>
              <a:rPr sz="2200">
                <a:solidFill>
                  <a:srgbClr val="FFFFFF"/>
                </a:solidFill>
                <a:latin typeface="Monaco"/>
                <a:ea typeface="Monaco"/>
                <a:cs typeface="Monaco"/>
                <a:sym typeface="Monaco"/>
              </a:rPr>
              <a:t>&lt;/html&gt;</a:t>
            </a:r>
          </a:p>
        </p:txBody>
      </p:sp>
    </p:spTree>
  </p:cSld>
  <p:clrMapOvr>
    <a:masterClrMapping/>
  </p:clrMapOvr>
  <p:transition spd="slow"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0" name="Shape 140"/>
          <p:cNvSpPr/>
          <p:nvPr>
            <p:ph type="title"/>
          </p:nvPr>
        </p:nvSpPr>
        <p:spPr>
          <a:xfrm>
            <a:off x="1587500" y="1854200"/>
            <a:ext cx="10464800" cy="3302000"/>
          </a:xfrm>
          <a:prstGeom prst="rect">
            <a:avLst/>
          </a:prstGeom>
        </p:spPr>
        <p:txBody>
          <a:bodyPr/>
          <a:lstStyle/>
          <a:p>
            <a:pPr lvl="0" defTabSz="391414">
              <a:defRPr sz="1800">
                <a:solidFill>
                  <a:srgbClr val="000000"/>
                </a:solidFill>
              </a:defRPr>
            </a:pPr>
            <a:r>
              <a:rPr sz="5360">
                <a:solidFill>
                  <a:srgbClr val="FFFFFF"/>
                </a:solidFill>
              </a:rPr>
              <a:t>OK now … MVC ? I think it’s time !</a:t>
            </a:r>
            <a:br>
              <a:rPr sz="5360">
                <a:solidFill>
                  <a:srgbClr val="FFFFFF"/>
                </a:solidFill>
              </a:rPr>
            </a:br>
            <a:r>
              <a:rPr sz="5360">
                <a:solidFill>
                  <a:srgbClr val="FFFFFF"/>
                </a:solidFill>
              </a:rPr>
              <a:t>but before that… Model 1 for Web development</a:t>
            </a:r>
          </a:p>
        </p:txBody>
      </p:sp>
    </p:spTree>
  </p:cSld>
  <p:clrMapOvr>
    <a:masterClrMapping/>
  </p:clrMapOvr>
  <p:transition spd="slow"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Shape 142"/>
          <p:cNvSpPr/>
          <p:nvPr>
            <p:ph type="title"/>
          </p:nvPr>
        </p:nvSpPr>
        <p:spPr>
          <a:xfrm>
            <a:off x="952500" y="-2032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Design Models</a:t>
            </a:r>
          </a:p>
        </p:txBody>
      </p:sp>
      <p:sp>
        <p:nvSpPr>
          <p:cNvPr id="143" name="Shape 143"/>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44" name="Shape 144"/>
          <p:cNvSpPr/>
          <p:nvPr/>
        </p:nvSpPr>
        <p:spPr>
          <a:xfrm>
            <a:off x="962317" y="1803399"/>
            <a:ext cx="11080167" cy="30226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marL="381000" indent="-381000" algn="l">
              <a:buSzPct val="100000"/>
              <a:buChar char="•"/>
              <a:defRPr sz="1800">
                <a:solidFill>
                  <a:srgbClr val="000000"/>
                </a:solidFill>
              </a:defRPr>
            </a:pPr>
            <a:r>
              <a:rPr sz="3800">
                <a:solidFill>
                  <a:srgbClr val="FFFFFF"/>
                </a:solidFill>
              </a:rPr>
              <a:t>Before developing the web applications, </a:t>
            </a:r>
            <a:br>
              <a:rPr sz="3800">
                <a:solidFill>
                  <a:srgbClr val="FFFFFF"/>
                </a:solidFill>
              </a:rPr>
            </a:br>
            <a:r>
              <a:rPr sz="3800">
                <a:solidFill>
                  <a:srgbClr val="FFFFFF"/>
                </a:solidFill>
              </a:rPr>
              <a:t>we need to have idea about design models. </a:t>
            </a:r>
            <a:br>
              <a:rPr sz="3800">
                <a:solidFill>
                  <a:srgbClr val="FFFFFF"/>
                </a:solidFill>
              </a:rPr>
            </a:br>
            <a:r>
              <a:rPr sz="3800">
                <a:solidFill>
                  <a:srgbClr val="FFFFFF"/>
                </a:solidFill>
              </a:rPr>
              <a:t>There are two types of programming models </a:t>
            </a:r>
            <a:br>
              <a:rPr sz="3800">
                <a:solidFill>
                  <a:srgbClr val="FFFFFF"/>
                </a:solidFill>
              </a:rPr>
            </a:br>
            <a:r>
              <a:rPr sz="3800">
                <a:solidFill>
                  <a:srgbClr val="FFFFFF"/>
                </a:solidFill>
              </a:rPr>
              <a:t>(a.k.a. design models) based on </a:t>
            </a:r>
            <a:br>
              <a:rPr sz="3800">
                <a:solidFill>
                  <a:srgbClr val="FFFFFF"/>
                </a:solidFill>
              </a:rPr>
            </a:br>
            <a:r>
              <a:rPr sz="3800">
                <a:solidFill>
                  <a:srgbClr val="FFFFFF"/>
                </a:solidFill>
              </a:rPr>
              <a:t>Sun Microsystems understanding of an web app.</a:t>
            </a:r>
          </a:p>
        </p:txBody>
      </p:sp>
    </p:spTree>
  </p:cSld>
  <p:clrMapOvr>
    <a:masterClrMapping/>
  </p:clrMapOvr>
  <p:transition spd="slow"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Shape 146"/>
          <p:cNvSpPr/>
          <p:nvPr>
            <p:ph type="title"/>
          </p:nvPr>
        </p:nvSpPr>
        <p:spPr>
          <a:xfrm>
            <a:off x="952500" y="-2032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Model 1</a:t>
            </a:r>
          </a:p>
        </p:txBody>
      </p:sp>
      <p:sp>
        <p:nvSpPr>
          <p:cNvPr id="147" name="Shape 147"/>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48" name="Shape 148"/>
          <p:cNvSpPr/>
          <p:nvPr/>
        </p:nvSpPr>
        <p:spPr>
          <a:xfrm>
            <a:off x="1684210" y="1206500"/>
            <a:ext cx="10211360" cy="52832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marL="381000" indent="-381000" algn="l">
              <a:buSzPct val="100000"/>
              <a:buChar char="•"/>
              <a:defRPr sz="1800">
                <a:solidFill>
                  <a:srgbClr val="000000"/>
                </a:solidFill>
              </a:defRPr>
            </a:pPr>
            <a:r>
              <a:rPr sz="2800">
                <a:solidFill>
                  <a:srgbClr val="FFFFFF"/>
                </a:solidFill>
              </a:rPr>
              <a:t>Servlet and JSP are the main technologies </a:t>
            </a:r>
            <a:br>
              <a:rPr sz="2800">
                <a:solidFill>
                  <a:srgbClr val="FFFFFF"/>
                </a:solidFill>
              </a:rPr>
            </a:br>
            <a:r>
              <a:rPr sz="2800">
                <a:solidFill>
                  <a:srgbClr val="FFFFFF"/>
                </a:solidFill>
              </a:rPr>
              <a:t>to develop the web applications.</a:t>
            </a:r>
            <a:endParaRPr sz="2800">
              <a:solidFill>
                <a:srgbClr val="FFFFFF"/>
              </a:solidFill>
            </a:endParaRPr>
          </a:p>
          <a:p>
            <a:pPr lvl="0" marL="381000" indent="-381000" algn="l">
              <a:buSzPct val="100000"/>
              <a:buChar char="•"/>
              <a:defRPr sz="1800">
                <a:solidFill>
                  <a:srgbClr val="000000"/>
                </a:solidFill>
              </a:defRPr>
            </a:pP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Servlet was considered superior to CGI. </a:t>
            </a:r>
            <a:br>
              <a:rPr sz="2800">
                <a:solidFill>
                  <a:srgbClr val="FFFFFF"/>
                </a:solidFill>
              </a:rPr>
            </a:br>
            <a:r>
              <a:rPr sz="2800">
                <a:solidFill>
                  <a:srgbClr val="FFFFFF"/>
                </a:solidFill>
              </a:rPr>
              <a:t>Servlet technology doesn't create process, </a:t>
            </a:r>
            <a:br>
              <a:rPr sz="2800">
                <a:solidFill>
                  <a:srgbClr val="FFFFFF"/>
                </a:solidFill>
              </a:rPr>
            </a:br>
            <a:r>
              <a:rPr sz="2800">
                <a:solidFill>
                  <a:srgbClr val="FFFFFF"/>
                </a:solidFill>
              </a:rPr>
              <a:t>rather it creates thread to handle request</a:t>
            </a:r>
            <a:br>
              <a:rPr sz="2800">
                <a:solidFill>
                  <a:srgbClr val="FFFFFF"/>
                </a:solidFill>
              </a:rPr>
            </a:b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Problem in Servlet technology :</a:t>
            </a:r>
            <a:br>
              <a:rPr sz="2800">
                <a:solidFill>
                  <a:srgbClr val="FFFFFF"/>
                </a:solidFill>
              </a:rPr>
            </a:br>
            <a:r>
              <a:rPr sz="2800">
                <a:solidFill>
                  <a:srgbClr val="FFFFFF"/>
                </a:solidFill>
              </a:rPr>
              <a:t>Servlet needs to recompile if any designing code is modified.</a:t>
            </a:r>
            <a:br>
              <a:rPr sz="2800">
                <a:solidFill>
                  <a:srgbClr val="FFFFFF"/>
                </a:solidFill>
              </a:rPr>
            </a:br>
            <a:r>
              <a:rPr sz="2800">
                <a:solidFill>
                  <a:srgbClr val="FFFFFF"/>
                </a:solidFill>
              </a:rPr>
              <a:t>It doesn't provide separation of concern. </a:t>
            </a:r>
            <a:br>
              <a:rPr sz="2800">
                <a:solidFill>
                  <a:srgbClr val="FFFFFF"/>
                </a:solidFill>
              </a:rPr>
            </a:br>
            <a:r>
              <a:rPr sz="2800">
                <a:solidFill>
                  <a:srgbClr val="FFFFFF"/>
                </a:solidFill>
              </a:rPr>
              <a:t>Presentation and Business logic are mixed up.</a:t>
            </a:r>
            <a:endParaRPr sz="2800">
              <a:solidFill>
                <a:srgbClr val="FFFFFF"/>
              </a:solidFill>
            </a:endParaRPr>
          </a:p>
        </p:txBody>
      </p:sp>
    </p:spTree>
  </p:cSld>
  <p:clrMapOvr>
    <a:masterClrMapping/>
  </p:clrMapOvr>
  <p:transition spd="slow"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48" name="Shape 48"/>
          <p:cNvSpPr/>
          <p:nvPr/>
        </p:nvSpPr>
        <p:spPr>
          <a:xfrm>
            <a:off x="3358642" y="1473200"/>
            <a:ext cx="6287517" cy="25400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a:defRPr sz="1800">
                <a:solidFill>
                  <a:srgbClr val="000000"/>
                </a:solidFill>
              </a:defRPr>
            </a:pPr>
            <a:r>
              <a:rPr sz="8000">
                <a:solidFill>
                  <a:srgbClr val="FFFFFF"/>
                </a:solidFill>
              </a:rPr>
              <a:t>OK lets start,</a:t>
            </a:r>
            <a:endParaRPr sz="8000">
              <a:solidFill>
                <a:srgbClr val="FFFFFF"/>
              </a:solidFill>
            </a:endParaRPr>
          </a:p>
          <a:p>
            <a:pPr lvl="0">
              <a:defRPr sz="1800">
                <a:solidFill>
                  <a:srgbClr val="000000"/>
                </a:solidFill>
              </a:defRPr>
            </a:pPr>
            <a:r>
              <a:rPr sz="8000">
                <a:solidFill>
                  <a:srgbClr val="FFFFFF"/>
                </a:solidFill>
              </a:rPr>
              <a:t>who am I ? </a:t>
            </a:r>
          </a:p>
        </p:txBody>
      </p:sp>
      <p:pic>
        <p:nvPicPr>
          <p:cNvPr id="49" name="image2.jpeg"/>
          <p:cNvPicPr/>
          <p:nvPr/>
        </p:nvPicPr>
        <p:blipFill>
          <a:blip r:embed="rId2">
            <a:extLst/>
          </a:blip>
          <a:stretch>
            <a:fillRect/>
          </a:stretch>
        </p:blipFill>
        <p:spPr>
          <a:xfrm>
            <a:off x="4914900" y="4121150"/>
            <a:ext cx="2921000" cy="3517900"/>
          </a:xfrm>
          <a:prstGeom prst="rect">
            <a:avLst/>
          </a:prstGeom>
          <a:ln w="12700">
            <a:miter lim="400000"/>
          </a:ln>
        </p:spPr>
      </p:pic>
    </p:spTree>
  </p:cSld>
  <p:clrMapOvr>
    <a:masterClrMapping/>
  </p:clrMapOvr>
  <p:transition spd="slow" advClick="1">
    <p:push dir="u"/>
  </p:transition>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Shape 150"/>
          <p:cNvSpPr/>
          <p:nvPr>
            <p:ph type="title"/>
          </p:nvPr>
        </p:nvSpPr>
        <p:spPr>
          <a:xfrm>
            <a:off x="952500" y="-2032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Model 1</a:t>
            </a:r>
          </a:p>
        </p:txBody>
      </p:sp>
      <p:sp>
        <p:nvSpPr>
          <p:cNvPr id="151" name="Shape 151"/>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52" name="Shape 152"/>
          <p:cNvSpPr/>
          <p:nvPr/>
        </p:nvSpPr>
        <p:spPr>
          <a:xfrm>
            <a:off x="2966910" y="1803400"/>
            <a:ext cx="8525105" cy="3556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marL="381000" indent="-381000" algn="l">
              <a:buSzPct val="100000"/>
              <a:buChar char="•"/>
              <a:defRPr sz="1800">
                <a:solidFill>
                  <a:srgbClr val="000000"/>
                </a:solidFill>
              </a:defRPr>
            </a:pPr>
            <a:r>
              <a:rPr sz="2800">
                <a:solidFill>
                  <a:srgbClr val="FFFFFF"/>
                </a:solidFill>
              </a:rPr>
              <a:t>JSP overcomes almost all the problems of Servlet. </a:t>
            </a:r>
            <a:br>
              <a:rPr sz="2800">
                <a:solidFill>
                  <a:srgbClr val="FFFFFF"/>
                </a:solidFill>
              </a:rPr>
            </a:br>
            <a:r>
              <a:rPr sz="2800">
                <a:solidFill>
                  <a:srgbClr val="FFFFFF"/>
                </a:solidFill>
              </a:rPr>
              <a:t>It provides better separation of concern, </a:t>
            </a:r>
            <a:br>
              <a:rPr sz="2800">
                <a:solidFill>
                  <a:srgbClr val="FFFFFF"/>
                </a:solidFill>
              </a:rPr>
            </a:br>
            <a:r>
              <a:rPr sz="2800">
                <a:solidFill>
                  <a:srgbClr val="FFFFFF"/>
                </a:solidFill>
              </a:rPr>
              <a:t>now presentation and business logic can </a:t>
            </a:r>
            <a:br>
              <a:rPr sz="2800">
                <a:solidFill>
                  <a:srgbClr val="FFFFFF"/>
                </a:solidFill>
              </a:rPr>
            </a:br>
            <a:r>
              <a:rPr sz="2800">
                <a:solidFill>
                  <a:srgbClr val="FFFFFF"/>
                </a:solidFill>
              </a:rPr>
              <a:t>be easily separated.</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 You don't need to redeploy the application </a:t>
            </a:r>
            <a:br>
              <a:rPr sz="2800">
                <a:solidFill>
                  <a:srgbClr val="FFFFFF"/>
                </a:solidFill>
              </a:rPr>
            </a:br>
            <a:r>
              <a:rPr sz="2800">
                <a:solidFill>
                  <a:srgbClr val="FFFFFF"/>
                </a:solidFill>
              </a:rPr>
              <a:t>if JSP page is modified.</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 JSP provides support to develop web application </a:t>
            </a:r>
            <a:br>
              <a:rPr sz="2800">
                <a:solidFill>
                  <a:srgbClr val="FFFFFF"/>
                </a:solidFill>
              </a:rPr>
            </a:br>
            <a:r>
              <a:rPr sz="2800">
                <a:solidFill>
                  <a:srgbClr val="FFFFFF"/>
                </a:solidFill>
              </a:rPr>
              <a:t>using JavaBean, custom tags and JSTL </a:t>
            </a:r>
          </a:p>
        </p:txBody>
      </p:sp>
    </p:spTree>
  </p:cSld>
  <p:clrMapOvr>
    <a:masterClrMapping/>
  </p:clrMapOvr>
  <p:transition spd="slow"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Shape 154"/>
          <p:cNvSpPr/>
          <p:nvPr>
            <p:ph type="title"/>
          </p:nvPr>
        </p:nvSpPr>
        <p:spPr>
          <a:xfrm>
            <a:off x="952500" y="-2032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Model 1</a:t>
            </a:r>
          </a:p>
        </p:txBody>
      </p:sp>
      <p:sp>
        <p:nvSpPr>
          <p:cNvPr id="155" name="Shape 155"/>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56" name="Shape 156"/>
          <p:cNvSpPr/>
          <p:nvPr/>
        </p:nvSpPr>
        <p:spPr>
          <a:xfrm>
            <a:off x="2052510" y="3733800"/>
            <a:ext cx="9915501" cy="2692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algn="l">
              <a:defRPr sz="1800">
                <a:solidFill>
                  <a:srgbClr val="000000"/>
                </a:solidFill>
              </a:defRPr>
            </a:pPr>
            <a:endParaRPr sz="2800">
              <a:solidFill>
                <a:srgbClr val="FFFFFF"/>
              </a:solidFill>
            </a:endParaRPr>
          </a:p>
          <a:p>
            <a:pPr lvl="0" marL="381000" indent="-381000" algn="l">
              <a:buSzPct val="100000"/>
              <a:buChar char="•"/>
              <a:defRPr sz="1800">
                <a:solidFill>
                  <a:srgbClr val="000000"/>
                </a:solidFill>
              </a:defRPr>
            </a:pP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Browser sends request for the JSP page</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JSP accesses Java Bean and invokes business logic</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Java Bean connects to the database and get/save data</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Response is sent to the browser which is generated by JSP</a:t>
            </a:r>
          </a:p>
        </p:txBody>
      </p:sp>
      <p:pic>
        <p:nvPicPr>
          <p:cNvPr id="157" name="pasted-image.png"/>
          <p:cNvPicPr/>
          <p:nvPr/>
        </p:nvPicPr>
        <p:blipFill>
          <a:blip r:embed="rId2">
            <a:extLst/>
          </a:blip>
          <a:stretch>
            <a:fillRect/>
          </a:stretch>
        </p:blipFill>
        <p:spPr>
          <a:xfrm>
            <a:off x="3416300" y="1746250"/>
            <a:ext cx="6172200" cy="2095500"/>
          </a:xfrm>
          <a:prstGeom prst="rect">
            <a:avLst/>
          </a:prstGeom>
          <a:ln w="12700">
            <a:miter lim="400000"/>
          </a:ln>
        </p:spPr>
      </p:pic>
    </p:spTree>
  </p:cSld>
  <p:clrMapOvr>
    <a:masterClrMapping/>
  </p:clrMapOvr>
  <p:transition spd="slow"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 name="Shape 159"/>
          <p:cNvSpPr/>
          <p:nvPr>
            <p:ph type="title"/>
          </p:nvPr>
        </p:nvSpPr>
        <p:spPr>
          <a:xfrm>
            <a:off x="952500" y="-2032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Model 1</a:t>
            </a:r>
          </a:p>
        </p:txBody>
      </p:sp>
      <p:sp>
        <p:nvSpPr>
          <p:cNvPr id="160" name="Shape 160"/>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61" name="Shape 161"/>
          <p:cNvSpPr/>
          <p:nvPr/>
        </p:nvSpPr>
        <p:spPr>
          <a:xfrm>
            <a:off x="2128710" y="939800"/>
            <a:ext cx="10296364" cy="57150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algn="l">
              <a:defRPr sz="1800">
                <a:solidFill>
                  <a:srgbClr val="000000"/>
                </a:solidFill>
              </a:defRPr>
            </a:pPr>
            <a:r>
              <a:rPr sz="2800">
                <a:solidFill>
                  <a:srgbClr val="FFFFFF"/>
                </a:solidFill>
              </a:rPr>
              <a:t>Pros :</a:t>
            </a:r>
            <a:endParaRPr sz="2800">
              <a:solidFill>
                <a:srgbClr val="FFFFFF"/>
              </a:solidFill>
            </a:endParaRPr>
          </a:p>
          <a:p>
            <a:pPr lvl="0" marL="280736" indent="-280736" algn="l">
              <a:buSzPct val="100000"/>
              <a:buChar char="•"/>
              <a:defRPr sz="1800">
                <a:solidFill>
                  <a:srgbClr val="000000"/>
                </a:solidFill>
              </a:defRPr>
            </a:pPr>
            <a:r>
              <a:rPr sz="2800">
                <a:solidFill>
                  <a:srgbClr val="FFFFFF"/>
                </a:solidFill>
              </a:rPr>
              <a:t>Easy and Quick to develop web application</a:t>
            </a:r>
            <a:endParaRPr sz="2800">
              <a:solidFill>
                <a:srgbClr val="FFFFFF"/>
              </a:solidFill>
            </a:endParaRPr>
          </a:p>
          <a:p>
            <a:pPr lvl="0" algn="l">
              <a:defRPr sz="1800">
                <a:solidFill>
                  <a:srgbClr val="000000"/>
                </a:solidFill>
              </a:defRPr>
            </a:pPr>
            <a:r>
              <a:rPr sz="2800">
                <a:solidFill>
                  <a:srgbClr val="FFFFFF"/>
                </a:solidFill>
              </a:rPr>
              <a:t>Cons:</a:t>
            </a:r>
            <a:endParaRPr sz="2800">
              <a:solidFill>
                <a:srgbClr val="FFFFFF"/>
              </a:solidFill>
            </a:endParaRPr>
          </a:p>
          <a:p>
            <a:pPr lvl="0" marL="280736" indent="-280736" algn="l">
              <a:buSzPct val="100000"/>
              <a:buChar char="•"/>
              <a:defRPr sz="1800">
                <a:solidFill>
                  <a:srgbClr val="000000"/>
                </a:solidFill>
              </a:defRPr>
            </a:pPr>
            <a:r>
              <a:rPr sz="2800">
                <a:solidFill>
                  <a:srgbClr val="FFFFFF"/>
                </a:solidFill>
              </a:rPr>
              <a:t>Navigation control is decentralized since every page contains </a:t>
            </a:r>
            <a:br>
              <a:rPr sz="2800">
                <a:solidFill>
                  <a:srgbClr val="FFFFFF"/>
                </a:solidFill>
              </a:rPr>
            </a:br>
            <a:r>
              <a:rPr sz="2800">
                <a:solidFill>
                  <a:srgbClr val="FFFFFF"/>
                </a:solidFill>
              </a:rPr>
              <a:t>the logic to determine the next page. </a:t>
            </a:r>
            <a:br>
              <a:rPr sz="2800">
                <a:solidFill>
                  <a:srgbClr val="FFFFFF"/>
                </a:solidFill>
              </a:rPr>
            </a:br>
            <a:r>
              <a:rPr sz="2800">
                <a:solidFill>
                  <a:srgbClr val="FFFFFF"/>
                </a:solidFill>
              </a:rPr>
              <a:t>If JSP page name is changed that is referred by other pages, </a:t>
            </a:r>
            <a:br>
              <a:rPr sz="2800">
                <a:solidFill>
                  <a:srgbClr val="FFFFFF"/>
                </a:solidFill>
              </a:rPr>
            </a:br>
            <a:r>
              <a:rPr sz="2800">
                <a:solidFill>
                  <a:srgbClr val="FFFFFF"/>
                </a:solidFill>
              </a:rPr>
              <a:t>we need to change it in all the pages that leads to </a:t>
            </a:r>
            <a:br>
              <a:rPr sz="2800">
                <a:solidFill>
                  <a:srgbClr val="FFFFFF"/>
                </a:solidFill>
              </a:rPr>
            </a:br>
            <a:r>
              <a:rPr sz="2800">
                <a:solidFill>
                  <a:srgbClr val="FFFFFF"/>
                </a:solidFill>
              </a:rPr>
              <a:t>the maintenance problem.</a:t>
            </a:r>
            <a:endParaRPr sz="2800">
              <a:solidFill>
                <a:srgbClr val="FFFFFF"/>
              </a:solidFill>
            </a:endParaRPr>
          </a:p>
          <a:p>
            <a:pPr lvl="0" marL="280736" indent="-280736" algn="l">
              <a:buSzPct val="100000"/>
              <a:buChar char="•"/>
              <a:defRPr sz="1800">
                <a:solidFill>
                  <a:srgbClr val="000000"/>
                </a:solidFill>
              </a:defRPr>
            </a:pPr>
            <a:r>
              <a:rPr sz="2800">
                <a:solidFill>
                  <a:srgbClr val="FFFFFF"/>
                </a:solidFill>
              </a:rPr>
              <a:t>Time consuming sometime : </a:t>
            </a:r>
            <a:br>
              <a:rPr sz="2800">
                <a:solidFill>
                  <a:srgbClr val="FFFFFF"/>
                </a:solidFill>
              </a:rPr>
            </a:br>
            <a:r>
              <a:rPr sz="2800">
                <a:solidFill>
                  <a:srgbClr val="FFFFFF"/>
                </a:solidFill>
              </a:rPr>
              <a:t>You need to spend more time to develop custom tags in JSP. </a:t>
            </a:r>
            <a:br>
              <a:rPr sz="2800">
                <a:solidFill>
                  <a:srgbClr val="FFFFFF"/>
                </a:solidFill>
              </a:rPr>
            </a:br>
            <a:r>
              <a:rPr sz="2800">
                <a:solidFill>
                  <a:srgbClr val="FFFFFF"/>
                </a:solidFill>
              </a:rPr>
              <a:t>So that we don't need to use scriptlet tag.</a:t>
            </a:r>
            <a:endParaRPr sz="2800">
              <a:solidFill>
                <a:srgbClr val="FFFFFF"/>
              </a:solidFill>
            </a:endParaRPr>
          </a:p>
          <a:p>
            <a:pPr lvl="0" marL="280736" indent="-280736" algn="l">
              <a:buSzPct val="100000"/>
              <a:buChar char="•"/>
              <a:defRPr sz="1800">
                <a:solidFill>
                  <a:srgbClr val="000000"/>
                </a:solidFill>
              </a:defRPr>
            </a:pPr>
            <a:r>
              <a:rPr sz="2800">
                <a:solidFill>
                  <a:srgbClr val="FFFFFF"/>
                </a:solidFill>
              </a:rPr>
              <a:t>Hard to extend It is better for small applications </a:t>
            </a:r>
            <a:br>
              <a:rPr sz="2800">
                <a:solidFill>
                  <a:srgbClr val="FFFFFF"/>
                </a:solidFill>
              </a:rPr>
            </a:br>
            <a:r>
              <a:rPr sz="2800">
                <a:solidFill>
                  <a:srgbClr val="FFFFFF"/>
                </a:solidFill>
              </a:rPr>
              <a:t>but not for large applications</a:t>
            </a:r>
          </a:p>
        </p:txBody>
      </p:sp>
    </p:spTree>
  </p:cSld>
  <p:clrMapOvr>
    <a:masterClrMapping/>
  </p:clrMapOvr>
  <p:transition spd="slow"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ph type="title"/>
          </p:nvPr>
        </p:nvSpPr>
        <p:spPr>
          <a:xfrm>
            <a:off x="952500" y="-2032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Model 2 ( MVC )</a:t>
            </a:r>
          </a:p>
        </p:txBody>
      </p:sp>
      <p:sp>
        <p:nvSpPr>
          <p:cNvPr id="164" name="Shape 164"/>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65" name="Shape 165"/>
          <p:cNvSpPr/>
          <p:nvPr/>
        </p:nvSpPr>
        <p:spPr>
          <a:xfrm>
            <a:off x="1544294" y="1714499"/>
            <a:ext cx="9916212" cy="3987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marL="381000" indent="-381000" algn="l">
              <a:buSzPct val="100000"/>
              <a:buChar char="•"/>
              <a:defRPr sz="1800">
                <a:solidFill>
                  <a:srgbClr val="000000"/>
                </a:solidFill>
              </a:defRPr>
            </a:pPr>
            <a:r>
              <a:rPr sz="2800">
                <a:solidFill>
                  <a:srgbClr val="FFFFFF"/>
                </a:solidFill>
              </a:rPr>
              <a:t>Model 2 is based on the MVC (Model View Controller)</a:t>
            </a:r>
            <a:br>
              <a:rPr sz="2800">
                <a:solidFill>
                  <a:srgbClr val="FFFFFF"/>
                </a:solidFill>
              </a:rPr>
            </a:br>
            <a:r>
              <a:rPr sz="2800">
                <a:solidFill>
                  <a:srgbClr val="FFFFFF"/>
                </a:solidFill>
              </a:rPr>
              <a:t> design pattern. </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Model–view–controller (MVC) is the software architectural</a:t>
            </a:r>
            <a:br>
              <a:rPr sz="2800">
                <a:solidFill>
                  <a:srgbClr val="FFFFFF"/>
                </a:solidFill>
              </a:rPr>
            </a:br>
            <a:r>
              <a:rPr sz="2800">
                <a:solidFill>
                  <a:srgbClr val="FFFFFF"/>
                </a:solidFill>
              </a:rPr>
              <a:t>pattern for implementing user interfaces. </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The pattern is not NEW ! </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Trygve Reenskaug introduced MVC into Smalltalk-76 </a:t>
            </a:r>
            <a:br>
              <a:rPr sz="2800">
                <a:solidFill>
                  <a:srgbClr val="FFFFFF"/>
                </a:solidFill>
              </a:rPr>
            </a:br>
            <a:r>
              <a:rPr sz="2800">
                <a:solidFill>
                  <a:srgbClr val="FFFFFF"/>
                </a:solidFill>
              </a:rPr>
              <a:t>while visiting Xerox Parc in the 1970s. </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In the 1980s, Jim Althoff and others implemented a version </a:t>
            </a:r>
            <a:br>
              <a:rPr sz="2800">
                <a:solidFill>
                  <a:srgbClr val="FFFFFF"/>
                </a:solidFill>
              </a:rPr>
            </a:br>
            <a:r>
              <a:rPr sz="2800">
                <a:solidFill>
                  <a:srgbClr val="FFFFFF"/>
                </a:solidFill>
              </a:rPr>
              <a:t>of MVC for the Smalltalk-80 </a:t>
            </a:r>
          </a:p>
        </p:txBody>
      </p:sp>
    </p:spTree>
  </p:cSld>
  <p:clrMapOvr>
    <a:masterClrMapping/>
  </p:clrMapOvr>
  <p:transition spd="slow"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Shape 167"/>
          <p:cNvSpPr/>
          <p:nvPr>
            <p:ph type="title"/>
          </p:nvPr>
        </p:nvSpPr>
        <p:spPr>
          <a:xfrm>
            <a:off x="-1562100" y="266700"/>
            <a:ext cx="11099800" cy="2120900"/>
          </a:xfrm>
          <a:prstGeom prst="rect">
            <a:avLst/>
          </a:prstGeom>
        </p:spPr>
        <p:txBody>
          <a:bodyPr/>
          <a:lstStyle/>
          <a:p>
            <a:pPr lvl="0" defTabSz="484886">
              <a:defRPr sz="1800">
                <a:solidFill>
                  <a:srgbClr val="000000"/>
                </a:solidFill>
              </a:defRPr>
            </a:pPr>
            <a:r>
              <a:rPr sz="6600">
                <a:solidFill>
                  <a:srgbClr val="FFFFFF"/>
                </a:solidFill>
              </a:rPr>
              <a:t>Model 2</a:t>
            </a:r>
            <a:endParaRPr sz="6600">
              <a:solidFill>
                <a:srgbClr val="FFFFFF"/>
              </a:solidFill>
            </a:endParaRPr>
          </a:p>
          <a:p>
            <a:pPr lvl="0" defTabSz="484886">
              <a:defRPr sz="1800">
                <a:solidFill>
                  <a:srgbClr val="000000"/>
                </a:solidFill>
              </a:defRPr>
            </a:pPr>
            <a:r>
              <a:rPr sz="6600">
                <a:solidFill>
                  <a:srgbClr val="FFFFFF"/>
                </a:solidFill>
              </a:rPr>
              <a:t> (MVC )</a:t>
            </a:r>
          </a:p>
        </p:txBody>
      </p:sp>
      <p:sp>
        <p:nvSpPr>
          <p:cNvPr id="168" name="Shape 168"/>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69" name="Shape 169"/>
          <p:cNvSpPr/>
          <p:nvPr/>
        </p:nvSpPr>
        <p:spPr>
          <a:xfrm>
            <a:off x="2382710" y="3975100"/>
            <a:ext cx="10371024" cy="3556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marL="381000" indent="-381000" algn="l">
              <a:buSzPct val="100000"/>
              <a:buChar char="•"/>
              <a:defRPr sz="1800">
                <a:solidFill>
                  <a:srgbClr val="000000"/>
                </a:solidFill>
              </a:defRPr>
            </a:pPr>
            <a:r>
              <a:rPr sz="2800">
                <a:solidFill>
                  <a:srgbClr val="FFFFFF"/>
                </a:solidFill>
              </a:rPr>
              <a:t>Model - The model represents the state (data) </a:t>
            </a:r>
            <a:br>
              <a:rPr sz="2800">
                <a:solidFill>
                  <a:srgbClr val="FFFFFF"/>
                </a:solidFill>
              </a:rPr>
            </a:br>
            <a:r>
              <a:rPr sz="2800" u="sng">
                <a:solidFill>
                  <a:srgbClr val="FFFFFF"/>
                </a:solidFill>
              </a:rPr>
              <a:t>and business logic of the application.</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View -  The view module is responsible to display data </a:t>
            </a:r>
            <a:br>
              <a:rPr sz="2800">
                <a:solidFill>
                  <a:srgbClr val="FFFFFF"/>
                </a:solidFill>
              </a:rPr>
            </a:br>
            <a:r>
              <a:rPr sz="2800">
                <a:solidFill>
                  <a:srgbClr val="FFFFFF"/>
                </a:solidFill>
              </a:rPr>
              <a:t>i.e. it represents the presentation.</a:t>
            </a:r>
            <a:endParaRPr sz="2800">
              <a:solidFill>
                <a:srgbClr val="FFFFFF"/>
              </a:solidFill>
            </a:endParaRPr>
          </a:p>
          <a:p>
            <a:pPr lvl="0" marL="381000" indent="-381000" algn="l">
              <a:buSzPct val="100000"/>
              <a:buChar char="•"/>
              <a:defRPr sz="1800">
                <a:solidFill>
                  <a:srgbClr val="000000"/>
                </a:solidFill>
              </a:defRPr>
            </a:pPr>
            <a:r>
              <a:rPr sz="2800">
                <a:solidFill>
                  <a:srgbClr val="FFFFFF"/>
                </a:solidFill>
              </a:rPr>
              <a:t>Controller The controller module acts as an interface between </a:t>
            </a:r>
            <a:br>
              <a:rPr sz="2800">
                <a:solidFill>
                  <a:srgbClr val="FFFFFF"/>
                </a:solidFill>
              </a:rPr>
            </a:br>
            <a:r>
              <a:rPr sz="2800">
                <a:solidFill>
                  <a:srgbClr val="FFFFFF"/>
                </a:solidFill>
              </a:rPr>
              <a:t>view and model. </a:t>
            </a:r>
            <a:br>
              <a:rPr sz="2800">
                <a:solidFill>
                  <a:srgbClr val="FFFFFF"/>
                </a:solidFill>
              </a:rPr>
            </a:br>
            <a:r>
              <a:rPr sz="2800">
                <a:solidFill>
                  <a:srgbClr val="FFFFFF"/>
                </a:solidFill>
              </a:rPr>
              <a:t>It intercepts all the requests i.e. receives input </a:t>
            </a:r>
            <a:br>
              <a:rPr sz="2800">
                <a:solidFill>
                  <a:srgbClr val="FFFFFF"/>
                </a:solidFill>
              </a:rPr>
            </a:br>
            <a:r>
              <a:rPr sz="2800">
                <a:solidFill>
                  <a:srgbClr val="FFFFFF"/>
                </a:solidFill>
              </a:rPr>
              <a:t>and commands to Model / View to change accordingly.</a:t>
            </a:r>
          </a:p>
        </p:txBody>
      </p:sp>
      <p:pic>
        <p:nvPicPr>
          <p:cNvPr id="170" name="pasted-image.png"/>
          <p:cNvPicPr/>
          <p:nvPr/>
        </p:nvPicPr>
        <p:blipFill>
          <a:blip r:embed="rId2">
            <a:extLst/>
          </a:blip>
          <a:stretch>
            <a:fillRect/>
          </a:stretch>
        </p:blipFill>
        <p:spPr>
          <a:xfrm>
            <a:off x="5962650" y="730250"/>
            <a:ext cx="5670572" cy="3187725"/>
          </a:xfrm>
          <a:prstGeom prst="rect">
            <a:avLst/>
          </a:prstGeom>
          <a:ln w="12700">
            <a:miter lim="400000"/>
          </a:ln>
        </p:spPr>
      </p:pic>
    </p:spTree>
  </p:cSld>
  <p:clrMapOvr>
    <a:masterClrMapping/>
  </p:clrMapOvr>
  <p:transition spd="slow"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Shape 172"/>
          <p:cNvSpPr/>
          <p:nvPr>
            <p:ph type="title"/>
          </p:nvPr>
        </p:nvSpPr>
        <p:spPr>
          <a:xfrm>
            <a:off x="952500" y="-2032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Model 2</a:t>
            </a:r>
          </a:p>
        </p:txBody>
      </p:sp>
      <p:sp>
        <p:nvSpPr>
          <p:cNvPr id="173" name="Shape 173"/>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74" name="Shape 174"/>
          <p:cNvSpPr/>
          <p:nvPr/>
        </p:nvSpPr>
        <p:spPr>
          <a:xfrm>
            <a:off x="2128710" y="1155700"/>
            <a:ext cx="10105763" cy="52832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algn="l">
              <a:defRPr sz="1800">
                <a:solidFill>
                  <a:srgbClr val="000000"/>
                </a:solidFill>
              </a:defRPr>
            </a:pPr>
            <a:r>
              <a:rPr b="1" sz="2800">
                <a:solidFill>
                  <a:srgbClr val="FFFFFF"/>
                </a:solidFill>
                <a:latin typeface="+mj-lt"/>
                <a:ea typeface="+mj-ea"/>
                <a:cs typeface="+mj-cs"/>
                <a:sym typeface="Helvetica"/>
              </a:rPr>
              <a:t>   Pros :</a:t>
            </a:r>
            <a:endParaRPr b="1" sz="2800">
              <a:solidFill>
                <a:srgbClr val="FFFFFF"/>
              </a:solidFill>
              <a:latin typeface="+mj-lt"/>
              <a:ea typeface="+mj-ea"/>
              <a:cs typeface="+mj-cs"/>
              <a:sym typeface="Helvetica"/>
            </a:endParaRPr>
          </a:p>
          <a:p>
            <a:pPr lvl="0" marL="280736" indent="-280736" algn="l">
              <a:buSzPct val="100000"/>
              <a:buChar char="•"/>
              <a:defRPr sz="1800">
                <a:solidFill>
                  <a:srgbClr val="000000"/>
                </a:solidFill>
              </a:defRPr>
            </a:pPr>
            <a:r>
              <a:rPr sz="2800">
                <a:solidFill>
                  <a:srgbClr val="FFFFFF"/>
                </a:solidFill>
              </a:rPr>
              <a:t>Navigation control is centralized </a:t>
            </a:r>
            <a:br>
              <a:rPr sz="2800">
                <a:solidFill>
                  <a:srgbClr val="FFFFFF"/>
                </a:solidFill>
              </a:rPr>
            </a:br>
            <a:r>
              <a:rPr sz="2800">
                <a:solidFill>
                  <a:srgbClr val="FFFFFF"/>
                </a:solidFill>
              </a:rPr>
              <a:t>Now only controller contains the logic to determine </a:t>
            </a:r>
            <a:br>
              <a:rPr sz="2800">
                <a:solidFill>
                  <a:srgbClr val="FFFFFF"/>
                </a:solidFill>
              </a:rPr>
            </a:br>
            <a:r>
              <a:rPr sz="2800">
                <a:solidFill>
                  <a:srgbClr val="FFFFFF"/>
                </a:solidFill>
              </a:rPr>
              <a:t>the next page.</a:t>
            </a:r>
            <a:endParaRPr sz="2800">
              <a:solidFill>
                <a:srgbClr val="FFFFFF"/>
              </a:solidFill>
            </a:endParaRPr>
          </a:p>
          <a:p>
            <a:pPr lvl="0" marL="280736" indent="-280736" algn="l">
              <a:buSzPct val="100000"/>
              <a:buChar char="•"/>
              <a:defRPr sz="1800">
                <a:solidFill>
                  <a:srgbClr val="000000"/>
                </a:solidFill>
              </a:defRPr>
            </a:pPr>
            <a:r>
              <a:rPr sz="2800">
                <a:solidFill>
                  <a:srgbClr val="FFFFFF"/>
                </a:solidFill>
              </a:rPr>
              <a:t>Easy to maintain</a:t>
            </a:r>
            <a:endParaRPr sz="2800">
              <a:solidFill>
                <a:srgbClr val="FFFFFF"/>
              </a:solidFill>
            </a:endParaRPr>
          </a:p>
          <a:p>
            <a:pPr lvl="0" marL="280736" indent="-280736" algn="l">
              <a:buSzPct val="100000"/>
              <a:buChar char="•"/>
              <a:defRPr sz="1800">
                <a:solidFill>
                  <a:srgbClr val="000000"/>
                </a:solidFill>
              </a:defRPr>
            </a:pPr>
            <a:r>
              <a:rPr sz="2800">
                <a:solidFill>
                  <a:srgbClr val="FFFFFF"/>
                </a:solidFill>
              </a:rPr>
              <a:t>Easy to extend</a:t>
            </a:r>
            <a:endParaRPr sz="2800">
              <a:solidFill>
                <a:srgbClr val="FFFFFF"/>
              </a:solidFill>
            </a:endParaRPr>
          </a:p>
          <a:p>
            <a:pPr lvl="0" marL="280736" indent="-280736" algn="l">
              <a:buSzPct val="100000"/>
              <a:buChar char="•"/>
              <a:defRPr sz="1800">
                <a:solidFill>
                  <a:srgbClr val="000000"/>
                </a:solidFill>
              </a:defRPr>
            </a:pPr>
            <a:r>
              <a:rPr sz="2800">
                <a:solidFill>
                  <a:srgbClr val="FFFFFF"/>
                </a:solidFill>
              </a:rPr>
              <a:t>Easy to test</a:t>
            </a:r>
            <a:endParaRPr sz="2800">
              <a:solidFill>
                <a:srgbClr val="FFFFFF"/>
              </a:solidFill>
            </a:endParaRPr>
          </a:p>
          <a:p>
            <a:pPr lvl="0" marL="280736" indent="-280736" algn="l">
              <a:buSzPct val="100000"/>
              <a:buChar char="•"/>
              <a:defRPr sz="1800">
                <a:solidFill>
                  <a:srgbClr val="000000"/>
                </a:solidFill>
              </a:defRPr>
            </a:pPr>
            <a:r>
              <a:rPr sz="2800">
                <a:solidFill>
                  <a:srgbClr val="FFFFFF"/>
                </a:solidFill>
              </a:rPr>
              <a:t>Better separation of concerns</a:t>
            </a:r>
            <a:br>
              <a:rPr sz="2800">
                <a:solidFill>
                  <a:srgbClr val="FFFFFF"/>
                </a:solidFill>
              </a:rPr>
            </a:br>
            <a:r>
              <a:rPr b="1" sz="2800">
                <a:solidFill>
                  <a:srgbClr val="FFFFFF"/>
                </a:solidFill>
                <a:latin typeface="+mj-lt"/>
                <a:ea typeface="+mj-ea"/>
                <a:cs typeface="+mj-cs"/>
                <a:sym typeface="Helvetica"/>
              </a:rPr>
              <a:t>Cons:</a:t>
            </a:r>
            <a:endParaRPr sz="2800">
              <a:solidFill>
                <a:srgbClr val="FFFFFF"/>
              </a:solidFill>
            </a:endParaRPr>
          </a:p>
          <a:p>
            <a:pPr lvl="0" marL="280736" indent="-280736" algn="l">
              <a:buSzPct val="100000"/>
              <a:buChar char="•"/>
              <a:defRPr sz="1800">
                <a:solidFill>
                  <a:srgbClr val="000000"/>
                </a:solidFill>
              </a:defRPr>
            </a:pPr>
            <a:r>
              <a:rPr sz="2800">
                <a:solidFill>
                  <a:srgbClr val="FFFFFF"/>
                </a:solidFill>
              </a:rPr>
              <a:t>We need to write the controller code self.</a:t>
            </a:r>
            <a:br>
              <a:rPr sz="2800">
                <a:solidFill>
                  <a:srgbClr val="FFFFFF"/>
                </a:solidFill>
              </a:rPr>
            </a:br>
            <a:r>
              <a:rPr sz="2800">
                <a:solidFill>
                  <a:srgbClr val="FFFFFF"/>
                </a:solidFill>
              </a:rPr>
              <a:t>If we change the controller code, </a:t>
            </a:r>
            <a:br>
              <a:rPr sz="2800">
                <a:solidFill>
                  <a:srgbClr val="FFFFFF"/>
                </a:solidFill>
              </a:rPr>
            </a:br>
            <a:r>
              <a:rPr sz="2800">
                <a:solidFill>
                  <a:srgbClr val="FFFFFF"/>
                </a:solidFill>
              </a:rPr>
              <a:t>we need to recompile the class and redeploy the application.</a:t>
            </a:r>
          </a:p>
        </p:txBody>
      </p:sp>
    </p:spTree>
  </p:cSld>
  <p:clrMapOvr>
    <a:masterClrMapping/>
  </p:clrMapOvr>
  <p:transition spd="slow"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6" name="Shape 176"/>
          <p:cNvSpPr/>
          <p:nvPr>
            <p:ph type="title"/>
          </p:nvPr>
        </p:nvSpPr>
        <p:spPr>
          <a:prstGeom prst="rect">
            <a:avLst/>
          </a:prstGeom>
        </p:spPr>
        <p:txBody>
          <a:bodyPr/>
          <a:lstStyle>
            <a:lvl1pPr>
              <a:defRPr>
                <a:solidFill>
                  <a:srgbClr val="FFFFFF"/>
                </a:solidFill>
              </a:defRPr>
            </a:lvl1pPr>
          </a:lstStyle>
          <a:p>
            <a:pPr lvl="0">
              <a:defRPr sz="1800">
                <a:solidFill>
                  <a:srgbClr val="000000"/>
                </a:solidFill>
              </a:defRPr>
            </a:pPr>
            <a:r>
              <a:rPr sz="8000">
                <a:solidFill>
                  <a:srgbClr val="FFFFFF"/>
                </a:solidFill>
              </a:rPr>
              <a:t>so MVC 1.0 ?</a:t>
            </a:r>
          </a:p>
        </p:txBody>
      </p:sp>
      <p:sp>
        <p:nvSpPr>
          <p:cNvPr id="177" name="Shape 177"/>
          <p:cNvSpPr/>
          <p:nvPr>
            <p:ph type="body" idx="1"/>
          </p:nvPr>
        </p:nvSpPr>
        <p:spPr>
          <a:prstGeom prst="rect">
            <a:avLst/>
          </a:prstGeom>
        </p:spPr>
        <p:txBody>
          <a:bodyPr/>
          <a:lstStyle/>
          <a:p>
            <a:pPr lvl="0">
              <a:defRPr sz="1800"/>
            </a:pPr>
            <a:r>
              <a:rPr sz="3600">
                <a:solidFill>
                  <a:srgbClr val="FFFFFF"/>
                </a:solidFill>
              </a:rPr>
              <a:t>Why Another MVC ? What about Struts, Spring MVC?</a:t>
            </a:r>
            <a:endParaRPr sz="3600">
              <a:solidFill>
                <a:srgbClr val="FFFFFF"/>
              </a:solidFill>
            </a:endParaRPr>
          </a:p>
          <a:p>
            <a:pPr lvl="0">
              <a:defRPr sz="1800"/>
            </a:pPr>
            <a:r>
              <a:rPr sz="3600">
                <a:solidFill>
                  <a:srgbClr val="FFFFFF"/>
                </a:solidFill>
              </a:rPr>
              <a:t>First - it is a standard, but what is a standard ?</a:t>
            </a:r>
            <a:endParaRPr sz="3600">
              <a:solidFill>
                <a:srgbClr val="FFFFFF"/>
              </a:solidFill>
            </a:endParaRPr>
          </a:p>
          <a:p>
            <a:pPr lvl="0">
              <a:defRPr sz="1800"/>
            </a:pPr>
            <a:r>
              <a:rPr sz="3600">
                <a:solidFill>
                  <a:srgbClr val="FFFFFF"/>
                </a:solidFill>
              </a:rPr>
              <a:t>And the community wanted this.</a:t>
            </a:r>
          </a:p>
        </p:txBody>
      </p:sp>
    </p:spTree>
  </p:cSld>
  <p:clrMapOvr>
    <a:masterClrMapping/>
  </p:clrMapOvr>
  <p:transition spd="slow"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ph type="title"/>
          </p:nvPr>
        </p:nvSpPr>
        <p:spPr>
          <a:prstGeom prst="rect">
            <a:avLst/>
          </a:prstGeom>
        </p:spPr>
        <p:txBody>
          <a:bodyPr/>
          <a:lstStyle>
            <a:lvl1pPr defTabSz="560831">
              <a:defRPr sz="7679"/>
            </a:lvl1pPr>
          </a:lstStyle>
          <a:p>
            <a:pPr lvl="0">
              <a:defRPr sz="1800">
                <a:solidFill>
                  <a:srgbClr val="000000"/>
                </a:solidFill>
              </a:defRPr>
            </a:pPr>
            <a:r>
              <a:rPr sz="7679">
                <a:solidFill>
                  <a:srgbClr val="FFFFFF"/>
                </a:solidFill>
              </a:rPr>
              <a:t>Java Community Process</a:t>
            </a:r>
          </a:p>
        </p:txBody>
      </p:sp>
      <p:sp>
        <p:nvSpPr>
          <p:cNvPr id="180" name="Shape 180"/>
          <p:cNvSpPr/>
          <p:nvPr>
            <p:ph type="body" idx="1"/>
          </p:nvPr>
        </p:nvSpPr>
        <p:spPr>
          <a:prstGeom prst="rect">
            <a:avLst/>
          </a:prstGeom>
        </p:spPr>
        <p:txBody>
          <a:bodyPr anchor="t"/>
          <a:lstStyle>
            <a:lvl1pPr>
              <a:defRPr>
                <a:hlinkClick r:id="rId2" invalidUrl="" action="" tgtFrame="" tooltip="" history="1" highlightClick="0" endSnd="0"/>
              </a:defRPr>
            </a:lvl1pPr>
          </a:lstStyle>
          <a:p>
            <a:pPr lvl="0">
              <a:defRPr sz="1800">
                <a:solidFill>
                  <a:srgbClr val="000000"/>
                </a:solidFill>
              </a:defRPr>
            </a:pPr>
            <a:r>
              <a:rPr sz="3800">
                <a:solidFill>
                  <a:srgbClr val="FFFFFF"/>
                </a:solidFill>
                <a:hlinkClick r:id="rId2" invalidUrl="" action="" tgtFrame="" tooltip="" history="1" highlightClick="0" endSnd="0"/>
              </a:rPr>
              <a:t>https://www.jcp.org/</a:t>
            </a:r>
          </a:p>
        </p:txBody>
      </p:sp>
      <p:pic>
        <p:nvPicPr>
          <p:cNvPr id="181" name="pasted-image.png"/>
          <p:cNvPicPr/>
          <p:nvPr/>
        </p:nvPicPr>
        <p:blipFill>
          <a:blip r:embed="rId3">
            <a:extLst/>
          </a:blip>
          <a:stretch>
            <a:fillRect/>
          </a:stretch>
        </p:blipFill>
        <p:spPr>
          <a:xfrm>
            <a:off x="0" y="3849646"/>
            <a:ext cx="13004800" cy="4276808"/>
          </a:xfrm>
          <a:prstGeom prst="rect">
            <a:avLst/>
          </a:prstGeom>
          <a:ln w="12700">
            <a:miter lim="400000"/>
          </a:ln>
        </p:spPr>
      </p:pic>
    </p:spTree>
  </p:cSld>
  <p:clrMapOvr>
    <a:masterClrMapping/>
  </p:clrMapOvr>
  <p:transitio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3" name="Shape 183"/>
          <p:cNvSpPr/>
          <p:nvPr>
            <p:ph type="title"/>
          </p:nvPr>
        </p:nvSpPr>
        <p:spPr>
          <a:prstGeom prst="rect">
            <a:avLst/>
          </a:prstGeom>
        </p:spPr>
        <p:txBody>
          <a:bodyPr/>
          <a:lstStyle>
            <a:lvl1pPr>
              <a:defRPr>
                <a:solidFill>
                  <a:srgbClr val="FFFFFF"/>
                </a:solidFill>
              </a:defRPr>
            </a:lvl1pPr>
          </a:lstStyle>
          <a:p>
            <a:pPr lvl="0">
              <a:defRPr sz="1800">
                <a:solidFill>
                  <a:srgbClr val="000000"/>
                </a:solidFill>
              </a:defRPr>
            </a:pPr>
            <a:r>
              <a:rPr sz="8000">
                <a:solidFill>
                  <a:srgbClr val="FFFFFF"/>
                </a:solidFill>
              </a:rPr>
              <a:t>so MVC 1.0 ? (2)</a:t>
            </a:r>
          </a:p>
        </p:txBody>
      </p:sp>
      <p:sp>
        <p:nvSpPr>
          <p:cNvPr id="184" name="Shape 184"/>
          <p:cNvSpPr/>
          <p:nvPr>
            <p:ph type="body" idx="1"/>
          </p:nvPr>
        </p:nvSpPr>
        <p:spPr>
          <a:prstGeom prst="rect">
            <a:avLst/>
          </a:prstGeom>
        </p:spPr>
        <p:txBody>
          <a:bodyPr/>
          <a:lstStyle/>
          <a:p>
            <a:pPr lvl="0">
              <a:defRPr sz="1800"/>
            </a:pPr>
            <a:endParaRPr sz="3600">
              <a:solidFill>
                <a:srgbClr val="FFFFFF"/>
              </a:solidFill>
            </a:endParaRPr>
          </a:p>
          <a:p>
            <a:pPr lvl="0">
              <a:defRPr sz="1800"/>
            </a:pPr>
            <a:r>
              <a:rPr sz="3600">
                <a:solidFill>
                  <a:srgbClr val="FFFFFF"/>
                </a:solidFill>
              </a:rPr>
              <a:t>Second: but we already have an MVC - JSF why another one ? </a:t>
            </a:r>
            <a:endParaRPr sz="3600">
              <a:solidFill>
                <a:srgbClr val="FFFFFF"/>
              </a:solidFill>
            </a:endParaRPr>
          </a:p>
          <a:p>
            <a:pPr lvl="1">
              <a:defRPr sz="1800"/>
            </a:pPr>
            <a:r>
              <a:rPr sz="3600">
                <a:solidFill>
                  <a:srgbClr val="FFFFFF"/>
                </a:solidFill>
              </a:rPr>
              <a:t>lets first take a look at two kinds of MVC and understand their complementary usages.</a:t>
            </a:r>
          </a:p>
        </p:txBody>
      </p:sp>
    </p:spTree>
  </p:cSld>
  <p:clrMapOvr>
    <a:masterClrMapping/>
  </p:clrMapOvr>
  <p:transitio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6" name="Shape 186"/>
          <p:cNvSpPr/>
          <p:nvPr>
            <p:ph type="title"/>
          </p:nvPr>
        </p:nvSpPr>
        <p:spPr>
          <a:prstGeom prst="rect">
            <a:avLst/>
          </a:prstGeom>
        </p:spPr>
        <p:txBody>
          <a:bodyPr/>
          <a:lstStyle>
            <a:lvl1pPr>
              <a:defRPr>
                <a:solidFill>
                  <a:srgbClr val="FFFFFF"/>
                </a:solidFill>
              </a:defRPr>
            </a:lvl1pPr>
          </a:lstStyle>
          <a:p>
            <a:pPr lvl="0">
              <a:defRPr sz="1800">
                <a:solidFill>
                  <a:srgbClr val="000000"/>
                </a:solidFill>
              </a:defRPr>
            </a:pPr>
            <a:r>
              <a:rPr sz="8000">
                <a:solidFill>
                  <a:srgbClr val="FFFFFF"/>
                </a:solidFill>
              </a:rPr>
              <a:t>JSF</a:t>
            </a:r>
          </a:p>
        </p:txBody>
      </p:sp>
      <p:sp>
        <p:nvSpPr>
          <p:cNvPr id="187" name="Shape 187"/>
          <p:cNvSpPr/>
          <p:nvPr>
            <p:ph type="body" idx="1"/>
          </p:nvPr>
        </p:nvSpPr>
        <p:spPr>
          <a:prstGeom prst="rect">
            <a:avLst/>
          </a:prstGeom>
        </p:spPr>
        <p:txBody>
          <a:bodyPr anchor="t"/>
          <a:lstStyle>
            <a:lvl1pPr>
              <a:defRPr>
                <a:solidFill>
                  <a:srgbClr val="FFFFFF"/>
                </a:solidFill>
              </a:defRPr>
            </a:lvl1pPr>
          </a:lstStyle>
          <a:p>
            <a:pPr lvl="0">
              <a:defRPr sz="1800">
                <a:solidFill>
                  <a:srgbClr val="000000"/>
                </a:solidFill>
              </a:defRPr>
            </a:pPr>
            <a:r>
              <a:rPr sz="3600">
                <a:solidFill>
                  <a:srgbClr val="FFFFFF"/>
                </a:solidFill>
              </a:rPr>
              <a:t>UI Component Oriented MVC == JSF</a:t>
            </a:r>
          </a:p>
        </p:txBody>
      </p:sp>
      <p:pic>
        <p:nvPicPr>
          <p:cNvPr id="188" name="pasted-image.png"/>
          <p:cNvPicPr/>
          <p:nvPr/>
        </p:nvPicPr>
        <p:blipFill>
          <a:blip r:embed="rId3">
            <a:extLst/>
          </a:blip>
          <a:stretch>
            <a:fillRect/>
          </a:stretch>
        </p:blipFill>
        <p:spPr>
          <a:xfrm>
            <a:off x="1365250" y="3549650"/>
            <a:ext cx="8975684" cy="4095052"/>
          </a:xfrm>
          <a:prstGeom prst="rect">
            <a:avLst/>
          </a:prstGeom>
          <a:ln w="12700">
            <a:miter lim="400000"/>
          </a:ln>
        </p:spPr>
      </p:pic>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 name="Shape 51"/>
          <p:cNvSpPr/>
          <p:nvPr>
            <p:ph type="title"/>
          </p:nvPr>
        </p:nvSpPr>
        <p:spPr>
          <a:xfrm>
            <a:off x="1264348" y="1009650"/>
            <a:ext cx="10464801" cy="3302000"/>
          </a:xfrm>
          <a:prstGeom prst="rect">
            <a:avLst/>
          </a:prstGeom>
        </p:spPr>
        <p:txBody>
          <a:bodyPr/>
          <a:lstStyle/>
          <a:p>
            <a:pPr lvl="0">
              <a:defRPr sz="1800">
                <a:solidFill>
                  <a:srgbClr val="000000"/>
                </a:solidFill>
              </a:defRPr>
            </a:pPr>
            <a:r>
              <a:rPr sz="8000">
                <a:solidFill>
                  <a:srgbClr val="FFFFFF"/>
                </a:solidFill>
              </a:rPr>
              <a:t>Nayden Gochev</a:t>
            </a:r>
          </a:p>
        </p:txBody>
      </p:sp>
      <p:sp>
        <p:nvSpPr>
          <p:cNvPr id="52" name="Shape 52"/>
          <p:cNvSpPr/>
          <p:nvPr>
            <p:ph type="body" idx="1"/>
          </p:nvPr>
        </p:nvSpPr>
        <p:spPr>
          <a:xfrm>
            <a:off x="1264348" y="4395787"/>
            <a:ext cx="10464801" cy="1130301"/>
          </a:xfrm>
          <a:prstGeom prst="rect">
            <a:avLst/>
          </a:prstGeom>
        </p:spPr>
        <p:txBody>
          <a:bodyPr/>
          <a:lstStyle/>
          <a:p>
            <a:pPr lvl="0">
              <a:defRPr sz="1800">
                <a:solidFill>
                  <a:srgbClr val="000000"/>
                </a:solidFill>
              </a:defRPr>
            </a:pPr>
            <a:r>
              <a:rPr sz="3200">
                <a:solidFill>
                  <a:srgbClr val="FFFFFF"/>
                </a:solidFill>
              </a:rPr>
              <a:t>(a.k.a. JOKe)</a:t>
            </a:r>
            <a:endParaRPr sz="3200">
              <a:solidFill>
                <a:srgbClr val="FFFFFF"/>
              </a:solidFill>
            </a:endParaRPr>
          </a:p>
        </p:txBody>
      </p:sp>
      <p:sp>
        <p:nvSpPr>
          <p:cNvPr id="53" name="Shape 53"/>
          <p:cNvSpPr/>
          <p:nvPr/>
        </p:nvSpPr>
        <p:spPr>
          <a:xfrm>
            <a:off x="1525777" y="6242049"/>
            <a:ext cx="1723645" cy="1016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6000">
                <a:solidFill>
                  <a:srgbClr val="FFFFFF"/>
                </a:solidFill>
              </a:defRPr>
            </a:lvl1pPr>
          </a:lstStyle>
          <a:p>
            <a:pPr lvl="0">
              <a:defRPr sz="1800">
                <a:solidFill>
                  <a:srgbClr val="000000"/>
                </a:solidFill>
              </a:defRPr>
            </a:pPr>
            <a:r>
              <a:rPr sz="6000">
                <a:solidFill>
                  <a:srgbClr val="FFFFFF"/>
                </a:solidFill>
              </a:rPr>
              <a:t>Java</a:t>
            </a:r>
          </a:p>
        </p:txBody>
      </p:sp>
      <p:sp>
        <p:nvSpPr>
          <p:cNvPr id="54" name="Shape 54"/>
          <p:cNvSpPr/>
          <p:nvPr/>
        </p:nvSpPr>
        <p:spPr>
          <a:xfrm>
            <a:off x="3772662" y="6140450"/>
            <a:ext cx="862077"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Spring</a:t>
            </a:r>
          </a:p>
        </p:txBody>
      </p:sp>
      <p:sp>
        <p:nvSpPr>
          <p:cNvPr id="55" name="Shape 55"/>
          <p:cNvSpPr/>
          <p:nvPr/>
        </p:nvSpPr>
        <p:spPr>
          <a:xfrm>
            <a:off x="3913124" y="6648450"/>
            <a:ext cx="101295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Android</a:t>
            </a:r>
          </a:p>
        </p:txBody>
      </p:sp>
      <p:sp>
        <p:nvSpPr>
          <p:cNvPr id="56" name="Shape 56"/>
          <p:cNvSpPr/>
          <p:nvPr/>
        </p:nvSpPr>
        <p:spPr>
          <a:xfrm>
            <a:off x="4871974" y="6248400"/>
            <a:ext cx="84785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Hybris</a:t>
            </a:r>
          </a:p>
        </p:txBody>
      </p:sp>
      <p:sp>
        <p:nvSpPr>
          <p:cNvPr id="57" name="Shape 57"/>
          <p:cNvSpPr/>
          <p:nvPr/>
        </p:nvSpPr>
        <p:spPr>
          <a:xfrm>
            <a:off x="3254628" y="7118350"/>
            <a:ext cx="67894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GWT</a:t>
            </a:r>
          </a:p>
        </p:txBody>
      </p:sp>
      <p:sp>
        <p:nvSpPr>
          <p:cNvPr id="58" name="Shape 58"/>
          <p:cNvSpPr/>
          <p:nvPr/>
        </p:nvSpPr>
        <p:spPr>
          <a:xfrm>
            <a:off x="2828543" y="5826125"/>
            <a:ext cx="56591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EJB</a:t>
            </a:r>
          </a:p>
        </p:txBody>
      </p:sp>
      <p:sp>
        <p:nvSpPr>
          <p:cNvPr id="59" name="Shape 59"/>
          <p:cNvSpPr/>
          <p:nvPr/>
        </p:nvSpPr>
        <p:spPr>
          <a:xfrm>
            <a:off x="1750440" y="5619750"/>
            <a:ext cx="537719"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JSF</a:t>
            </a:r>
          </a:p>
        </p:txBody>
      </p:sp>
      <p:sp>
        <p:nvSpPr>
          <p:cNvPr id="60" name="Shape 60"/>
          <p:cNvSpPr/>
          <p:nvPr/>
        </p:nvSpPr>
        <p:spPr>
          <a:xfrm>
            <a:off x="1736343" y="7473950"/>
            <a:ext cx="56591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RMI</a:t>
            </a:r>
          </a:p>
        </p:txBody>
      </p:sp>
      <p:sp>
        <p:nvSpPr>
          <p:cNvPr id="61" name="Shape 61"/>
          <p:cNvSpPr/>
          <p:nvPr/>
        </p:nvSpPr>
        <p:spPr>
          <a:xfrm>
            <a:off x="2316368" y="7747000"/>
            <a:ext cx="975107"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JAX-RS</a:t>
            </a:r>
          </a:p>
        </p:txBody>
      </p:sp>
      <p:sp>
        <p:nvSpPr>
          <p:cNvPr id="62" name="Shape 62"/>
          <p:cNvSpPr/>
          <p:nvPr/>
        </p:nvSpPr>
        <p:spPr>
          <a:xfrm>
            <a:off x="2424938" y="7283450"/>
            <a:ext cx="763525"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Struts</a:t>
            </a:r>
          </a:p>
        </p:txBody>
      </p:sp>
      <p:sp>
        <p:nvSpPr>
          <p:cNvPr id="63" name="Shape 63"/>
          <p:cNvSpPr/>
          <p:nvPr/>
        </p:nvSpPr>
        <p:spPr>
          <a:xfrm>
            <a:off x="584962" y="7118350"/>
            <a:ext cx="608077"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JMS</a:t>
            </a:r>
          </a:p>
        </p:txBody>
      </p:sp>
      <p:sp>
        <p:nvSpPr>
          <p:cNvPr id="64" name="Shape 64"/>
          <p:cNvSpPr/>
          <p:nvPr/>
        </p:nvSpPr>
        <p:spPr>
          <a:xfrm>
            <a:off x="818642" y="6140450"/>
            <a:ext cx="547117"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JPA</a:t>
            </a:r>
          </a:p>
        </p:txBody>
      </p:sp>
      <p:sp>
        <p:nvSpPr>
          <p:cNvPr id="65" name="Shape 65"/>
          <p:cNvSpPr/>
          <p:nvPr/>
        </p:nvSpPr>
        <p:spPr>
          <a:xfrm>
            <a:off x="4513834" y="5753100"/>
            <a:ext cx="123393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Hibernate</a:t>
            </a:r>
          </a:p>
        </p:txBody>
      </p:sp>
      <p:sp>
        <p:nvSpPr>
          <p:cNvPr id="66" name="Shape 66"/>
          <p:cNvSpPr/>
          <p:nvPr/>
        </p:nvSpPr>
        <p:spPr>
          <a:xfrm>
            <a:off x="7281291" y="6572250"/>
            <a:ext cx="601219" cy="558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3000">
                <a:solidFill>
                  <a:srgbClr val="FFFFFF"/>
                </a:solidFill>
              </a:defRPr>
            </a:lvl1pPr>
          </a:lstStyle>
          <a:p>
            <a:pPr lvl="0">
              <a:defRPr sz="1800">
                <a:solidFill>
                  <a:srgbClr val="000000"/>
                </a:solidFill>
              </a:defRPr>
            </a:pPr>
            <a:r>
              <a:rPr sz="3000">
                <a:solidFill>
                  <a:srgbClr val="FFFFFF"/>
                </a:solidFill>
              </a:rPr>
              <a:t>C#</a:t>
            </a:r>
          </a:p>
        </p:txBody>
      </p:sp>
      <p:sp>
        <p:nvSpPr>
          <p:cNvPr id="67" name="Shape 67"/>
          <p:cNvSpPr/>
          <p:nvPr/>
        </p:nvSpPr>
        <p:spPr>
          <a:xfrm>
            <a:off x="6225920" y="6140450"/>
            <a:ext cx="1111759"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ASP.NET</a:t>
            </a:r>
          </a:p>
        </p:txBody>
      </p:sp>
      <p:sp>
        <p:nvSpPr>
          <p:cNvPr id="68" name="Shape 68"/>
          <p:cNvSpPr/>
          <p:nvPr/>
        </p:nvSpPr>
        <p:spPr>
          <a:xfrm>
            <a:off x="5630799" y="6648450"/>
            <a:ext cx="128600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TestStudio</a:t>
            </a:r>
          </a:p>
        </p:txBody>
      </p:sp>
      <p:sp>
        <p:nvSpPr>
          <p:cNvPr id="69" name="Shape 69"/>
          <p:cNvSpPr/>
          <p:nvPr/>
        </p:nvSpPr>
        <p:spPr>
          <a:xfrm>
            <a:off x="6270815" y="7040562"/>
            <a:ext cx="1201167"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JustMock</a:t>
            </a:r>
          </a:p>
        </p:txBody>
      </p:sp>
      <p:sp>
        <p:nvSpPr>
          <p:cNvPr id="70" name="Shape 70"/>
          <p:cNvSpPr/>
          <p:nvPr/>
        </p:nvSpPr>
        <p:spPr>
          <a:xfrm>
            <a:off x="7668640" y="6140450"/>
            <a:ext cx="664719"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WCF</a:t>
            </a:r>
          </a:p>
        </p:txBody>
      </p:sp>
      <p:sp>
        <p:nvSpPr>
          <p:cNvPr id="71" name="Shape 71"/>
          <p:cNvSpPr/>
          <p:nvPr/>
        </p:nvSpPr>
        <p:spPr>
          <a:xfrm>
            <a:off x="5233860" y="7715250"/>
            <a:ext cx="1031495"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JAX-WS</a:t>
            </a:r>
          </a:p>
        </p:txBody>
      </p:sp>
      <p:sp>
        <p:nvSpPr>
          <p:cNvPr id="72" name="Shape 72"/>
          <p:cNvSpPr/>
          <p:nvPr/>
        </p:nvSpPr>
        <p:spPr>
          <a:xfrm>
            <a:off x="7203471" y="7273925"/>
            <a:ext cx="1991361"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EntityFramework</a:t>
            </a:r>
          </a:p>
        </p:txBody>
      </p:sp>
      <p:sp>
        <p:nvSpPr>
          <p:cNvPr id="73" name="Shape 73"/>
          <p:cNvSpPr/>
          <p:nvPr/>
        </p:nvSpPr>
        <p:spPr>
          <a:xfrm>
            <a:off x="4414805" y="7283450"/>
            <a:ext cx="1314451"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RichFaces</a:t>
            </a:r>
          </a:p>
        </p:txBody>
      </p:sp>
      <p:sp>
        <p:nvSpPr>
          <p:cNvPr id="74" name="Shape 74"/>
          <p:cNvSpPr/>
          <p:nvPr/>
        </p:nvSpPr>
        <p:spPr>
          <a:xfrm>
            <a:off x="8160257" y="6430962"/>
            <a:ext cx="1521207"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RadControls</a:t>
            </a:r>
          </a:p>
        </p:txBody>
      </p:sp>
      <p:sp>
        <p:nvSpPr>
          <p:cNvPr id="75" name="Shape 75"/>
          <p:cNvSpPr/>
          <p:nvPr/>
        </p:nvSpPr>
        <p:spPr>
          <a:xfrm>
            <a:off x="8306181" y="6883400"/>
            <a:ext cx="1497839"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DataAccess</a:t>
            </a:r>
          </a:p>
        </p:txBody>
      </p:sp>
      <p:sp>
        <p:nvSpPr>
          <p:cNvPr id="76" name="Shape 76"/>
          <p:cNvSpPr/>
          <p:nvPr/>
        </p:nvSpPr>
        <p:spPr>
          <a:xfrm>
            <a:off x="8722868" y="6045200"/>
            <a:ext cx="664465"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MVC</a:t>
            </a:r>
          </a:p>
        </p:txBody>
      </p:sp>
      <p:sp>
        <p:nvSpPr>
          <p:cNvPr id="77" name="Shape 77"/>
          <p:cNvSpPr/>
          <p:nvPr/>
        </p:nvSpPr>
        <p:spPr>
          <a:xfrm>
            <a:off x="7115556" y="7747000"/>
            <a:ext cx="932689"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MbUnit</a:t>
            </a:r>
          </a:p>
        </p:txBody>
      </p:sp>
      <p:sp>
        <p:nvSpPr>
          <p:cNvPr id="78" name="Shape 78"/>
          <p:cNvSpPr/>
          <p:nvPr/>
        </p:nvSpPr>
        <p:spPr>
          <a:xfrm>
            <a:off x="8207628" y="7635875"/>
            <a:ext cx="1342137"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WebForms</a:t>
            </a:r>
          </a:p>
        </p:txBody>
      </p:sp>
      <p:sp>
        <p:nvSpPr>
          <p:cNvPr id="79" name="Shape 79"/>
          <p:cNvSpPr/>
          <p:nvPr/>
        </p:nvSpPr>
        <p:spPr>
          <a:xfrm>
            <a:off x="9129013" y="7934325"/>
            <a:ext cx="1201167"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JustCode</a:t>
            </a:r>
          </a:p>
        </p:txBody>
      </p:sp>
      <p:sp>
        <p:nvSpPr>
          <p:cNvPr id="80" name="Shape 80"/>
          <p:cNvSpPr/>
          <p:nvPr/>
        </p:nvSpPr>
        <p:spPr>
          <a:xfrm>
            <a:off x="3641344" y="7543800"/>
            <a:ext cx="94691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Eclipse</a:t>
            </a:r>
          </a:p>
        </p:txBody>
      </p:sp>
      <p:sp>
        <p:nvSpPr>
          <p:cNvPr id="81" name="Shape 81"/>
          <p:cNvSpPr/>
          <p:nvPr/>
        </p:nvSpPr>
        <p:spPr>
          <a:xfrm>
            <a:off x="10174884" y="6848474"/>
            <a:ext cx="706832" cy="469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400">
                <a:solidFill>
                  <a:srgbClr val="FFFFFF"/>
                </a:solidFill>
              </a:defRPr>
            </a:lvl1pPr>
          </a:lstStyle>
          <a:p>
            <a:pPr lvl="0">
              <a:defRPr sz="1800">
                <a:solidFill>
                  <a:srgbClr val="000000"/>
                </a:solidFill>
              </a:defRPr>
            </a:pPr>
            <a:r>
              <a:rPr sz="2400">
                <a:solidFill>
                  <a:srgbClr val="FFFFFF"/>
                </a:solidFill>
              </a:rPr>
              <a:t>PHP</a:t>
            </a:r>
          </a:p>
        </p:txBody>
      </p:sp>
      <p:sp>
        <p:nvSpPr>
          <p:cNvPr id="82" name="Shape 82"/>
          <p:cNvSpPr/>
          <p:nvPr/>
        </p:nvSpPr>
        <p:spPr>
          <a:xfrm>
            <a:off x="9599040" y="5588000"/>
            <a:ext cx="2654809" cy="1320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4000">
                <a:solidFill>
                  <a:srgbClr val="FFFFFF"/>
                </a:solidFill>
              </a:defRPr>
            </a:lvl1pPr>
          </a:lstStyle>
          <a:p>
            <a:pPr lvl="0">
              <a:defRPr sz="1800">
                <a:solidFill>
                  <a:srgbClr val="000000"/>
                </a:solidFill>
              </a:defRPr>
            </a:pPr>
            <a:r>
              <a:rPr sz="4000">
                <a:solidFill>
                  <a:srgbClr val="FFFFFF"/>
                </a:solidFill>
              </a:rPr>
              <a:t>JavaScript</a:t>
            </a:r>
            <a:endParaRPr sz="4000">
              <a:solidFill>
                <a:srgbClr val="FFFFFF"/>
              </a:solidFill>
            </a:endParaRPr>
          </a:p>
        </p:txBody>
      </p:sp>
      <p:sp>
        <p:nvSpPr>
          <p:cNvPr id="83" name="Shape 83"/>
          <p:cNvSpPr/>
          <p:nvPr/>
        </p:nvSpPr>
        <p:spPr>
          <a:xfrm>
            <a:off x="4840731" y="8328025"/>
            <a:ext cx="1469137"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Objective-C</a:t>
            </a:r>
          </a:p>
        </p:txBody>
      </p:sp>
      <p:sp>
        <p:nvSpPr>
          <p:cNvPr id="84" name="Shape 84"/>
          <p:cNvSpPr/>
          <p:nvPr/>
        </p:nvSpPr>
        <p:spPr>
          <a:xfrm>
            <a:off x="11195050" y="4762500"/>
            <a:ext cx="749301"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ExtJS</a:t>
            </a:r>
          </a:p>
        </p:txBody>
      </p:sp>
      <p:sp>
        <p:nvSpPr>
          <p:cNvPr id="85" name="Shape 85"/>
          <p:cNvSpPr/>
          <p:nvPr/>
        </p:nvSpPr>
        <p:spPr>
          <a:xfrm>
            <a:off x="10437241" y="5180012"/>
            <a:ext cx="3458719" cy="4064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KendoUI</a:t>
            </a:r>
          </a:p>
        </p:txBody>
      </p:sp>
      <p:sp>
        <p:nvSpPr>
          <p:cNvPr id="86" name="Shape 86"/>
          <p:cNvSpPr/>
          <p:nvPr/>
        </p:nvSpPr>
        <p:spPr>
          <a:xfrm>
            <a:off x="9773920" y="6248400"/>
            <a:ext cx="1191515"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jQuery UI</a:t>
            </a:r>
          </a:p>
        </p:txBody>
      </p:sp>
      <p:sp>
        <p:nvSpPr>
          <p:cNvPr id="87" name="Shape 87"/>
          <p:cNvSpPr/>
          <p:nvPr/>
        </p:nvSpPr>
        <p:spPr>
          <a:xfrm>
            <a:off x="12019026" y="6426200"/>
            <a:ext cx="86690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jQuery</a:t>
            </a:r>
          </a:p>
        </p:txBody>
      </p:sp>
      <p:sp>
        <p:nvSpPr>
          <p:cNvPr id="88" name="Shape 88"/>
          <p:cNvSpPr/>
          <p:nvPr/>
        </p:nvSpPr>
        <p:spPr>
          <a:xfrm>
            <a:off x="6404229" y="7943850"/>
            <a:ext cx="55194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TFS</a:t>
            </a:r>
          </a:p>
        </p:txBody>
      </p:sp>
      <p:sp>
        <p:nvSpPr>
          <p:cNvPr id="89" name="Shape 89"/>
          <p:cNvSpPr/>
          <p:nvPr/>
        </p:nvSpPr>
        <p:spPr>
          <a:xfrm>
            <a:off x="3620103" y="8089900"/>
            <a:ext cx="1482853"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Spring MVC</a:t>
            </a:r>
          </a:p>
        </p:txBody>
      </p:sp>
      <p:sp>
        <p:nvSpPr>
          <p:cNvPr id="90" name="Shape 90"/>
          <p:cNvSpPr/>
          <p:nvPr/>
        </p:nvSpPr>
        <p:spPr>
          <a:xfrm>
            <a:off x="9891712" y="5060950"/>
            <a:ext cx="1285749" cy="406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sz="2000">
                <a:solidFill>
                  <a:srgbClr val="FFFFFF"/>
                </a:solidFill>
              </a:defRPr>
            </a:lvl1pPr>
          </a:lstStyle>
          <a:p>
            <a:pPr lvl="0">
              <a:defRPr sz="1800">
                <a:solidFill>
                  <a:srgbClr val="000000"/>
                </a:solidFill>
              </a:defRPr>
            </a:pPr>
            <a:r>
              <a:rPr sz="2000">
                <a:solidFill>
                  <a:srgbClr val="FFFFFF"/>
                </a:solidFill>
              </a:rPr>
              <a:t>AngularJS</a:t>
            </a:r>
          </a:p>
        </p:txBody>
      </p:sp>
    </p:spTree>
  </p:cSld>
  <p:clrMapOvr>
    <a:masterClrMapping/>
  </p:clrMapOvr>
  <p:transition spd="fast" advClick="1">
    <p:push dir="u"/>
  </p:transition>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nodeType="afterEffect" presetClass="entr" presetSubtype="0" presetID="9" grpId="1" fill="hold">
                                  <p:stCondLst>
                                    <p:cond delay="0"/>
                                  </p:stCondLst>
                                  <p:iterate type="el" backwards="0">
                                    <p:tmAbs val="0"/>
                                  </p:iterate>
                                  <p:childTnLst>
                                    <p:set>
                                      <p:cBhvr>
                                        <p:cTn id="6" fill="hold"/>
                                        <p:tgtEl>
                                          <p:spTgt spid="51"/>
                                        </p:tgtEl>
                                        <p:attrNameLst>
                                          <p:attrName>style.visibility</p:attrName>
                                        </p:attrNameLst>
                                      </p:cBhvr>
                                      <p:to>
                                        <p:strVal val="visible"/>
                                      </p:to>
                                    </p:set>
                                    <p:animEffect filter="dissolve" transition="in">
                                      <p:cBhvr>
                                        <p:cTn id="7" dur="1500"/>
                                        <p:tgtEl>
                                          <p:spTgt spid="51"/>
                                        </p:tgtEl>
                                      </p:cBhvr>
                                    </p:animEffect>
                                  </p:childTnLst>
                                </p:cTn>
                              </p:par>
                            </p:childTnLst>
                          </p:cTn>
                        </p:par>
                        <p:par>
                          <p:cTn id="8" fill="hold">
                            <p:stCondLst>
                              <p:cond delay="1500"/>
                            </p:stCondLst>
                            <p:childTnLst>
                              <p:par>
                                <p:cTn id="9" nodeType="afterEffect" presetClass="entr" presetSubtype="0" presetID="9" grpId="2" fill="hold">
                                  <p:stCondLst>
                                    <p:cond delay="0"/>
                                  </p:stCondLst>
                                  <p:iterate type="el" backwards="0">
                                    <p:tmAbs val="0"/>
                                  </p:iterate>
                                  <p:childTnLst>
                                    <p:set>
                                      <p:cBhvr>
                                        <p:cTn id="10" fill="hold"/>
                                        <p:tgtEl>
                                          <p:spTgt spid="52"/>
                                        </p:tgtEl>
                                        <p:attrNameLst>
                                          <p:attrName>style.visibility</p:attrName>
                                        </p:attrNameLst>
                                      </p:cBhvr>
                                      <p:to>
                                        <p:strVal val="visible"/>
                                      </p:to>
                                    </p:set>
                                    <p:animEffect filter="dissolve" transition="in">
                                      <p:cBhvr>
                                        <p:cTn id="11" dur="1000"/>
                                        <p:tgtEl>
                                          <p:spTgt spid="52"/>
                                        </p:tgtEl>
                                      </p:cBhvr>
                                    </p:animEffect>
                                  </p:childTnLst>
                                </p:cTn>
                              </p:par>
                            </p:childTnLst>
                          </p:cTn>
                        </p:par>
                        <p:par>
                          <p:cTn id="12" fill="hold">
                            <p:stCondLst>
                              <p:cond delay="2500"/>
                            </p:stCondLst>
                            <p:childTnLst>
                              <p:par>
                                <p:cTn id="13" nodeType="afterEffect" presetClass="entr" presetSubtype="0" presetID="9" grpId="3" fill="hold">
                                  <p:stCondLst>
                                    <p:cond delay="0"/>
                                  </p:stCondLst>
                                  <p:iterate type="el" backwards="0">
                                    <p:tmAbs val="0"/>
                                  </p:iterate>
                                  <p:childTnLst>
                                    <p:set>
                                      <p:cBhvr>
                                        <p:cTn id="14" fill="hold"/>
                                        <p:tgtEl>
                                          <p:spTgt spid="53"/>
                                        </p:tgtEl>
                                        <p:attrNameLst>
                                          <p:attrName>style.visibility</p:attrName>
                                        </p:attrNameLst>
                                      </p:cBhvr>
                                      <p:to>
                                        <p:strVal val="visible"/>
                                      </p:to>
                                    </p:set>
                                    <p:animEffect filter="dissolve" transition="in">
                                      <p:cBhvr>
                                        <p:cTn id="15" dur="1500"/>
                                        <p:tgtEl>
                                          <p:spTgt spid="53"/>
                                        </p:tgtEl>
                                      </p:cBhvr>
                                    </p:animEffect>
                                  </p:childTnLst>
                                </p:cTn>
                              </p:par>
                            </p:childTnLst>
                          </p:cTn>
                        </p:par>
                        <p:par>
                          <p:cTn id="16" fill="hold">
                            <p:stCondLst>
                              <p:cond delay="4000"/>
                            </p:stCondLst>
                            <p:childTnLst>
                              <p:par>
                                <p:cTn id="17" nodeType="afterEffect" presetClass="entr" presetSubtype="0" presetID="9" grpId="4" fill="hold">
                                  <p:stCondLst>
                                    <p:cond delay="0"/>
                                  </p:stCondLst>
                                  <p:iterate type="el" backwards="0">
                                    <p:tmAbs val="0"/>
                                  </p:iterate>
                                  <p:childTnLst>
                                    <p:set>
                                      <p:cBhvr>
                                        <p:cTn id="18" fill="hold"/>
                                        <p:tgtEl>
                                          <p:spTgt spid="66"/>
                                        </p:tgtEl>
                                        <p:attrNameLst>
                                          <p:attrName>style.visibility</p:attrName>
                                        </p:attrNameLst>
                                      </p:cBhvr>
                                      <p:to>
                                        <p:strVal val="visible"/>
                                      </p:to>
                                    </p:set>
                                    <p:animEffect filter="dissolve" transition="in">
                                      <p:cBhvr>
                                        <p:cTn id="19" dur="1500"/>
                                        <p:tgtEl>
                                          <p:spTgt spid="66"/>
                                        </p:tgtEl>
                                      </p:cBhvr>
                                    </p:animEffect>
                                  </p:childTnLst>
                                </p:cTn>
                              </p:par>
                            </p:childTnLst>
                          </p:cTn>
                        </p:par>
                        <p:par>
                          <p:cTn id="20" fill="hold">
                            <p:stCondLst>
                              <p:cond delay="5500"/>
                            </p:stCondLst>
                            <p:childTnLst>
                              <p:par>
                                <p:cTn id="21" nodeType="afterEffect" presetClass="entr" presetSubtype="0" presetID="9" grpId="5" fill="hold">
                                  <p:stCondLst>
                                    <p:cond delay="0"/>
                                  </p:stCondLst>
                                  <p:iterate type="el" backwards="0">
                                    <p:tmAbs val="0"/>
                                  </p:iterate>
                                  <p:childTnLst>
                                    <p:set>
                                      <p:cBhvr>
                                        <p:cTn id="22" fill="hold"/>
                                        <p:tgtEl>
                                          <p:spTgt spid="82"/>
                                        </p:tgtEl>
                                        <p:attrNameLst>
                                          <p:attrName>style.visibility</p:attrName>
                                        </p:attrNameLst>
                                      </p:cBhvr>
                                      <p:to>
                                        <p:strVal val="visible"/>
                                      </p:to>
                                    </p:set>
                                    <p:animEffect filter="dissolve" transition="in">
                                      <p:cBhvr>
                                        <p:cTn id="23" dur="1500"/>
                                        <p:tgtEl>
                                          <p:spTgt spid="82"/>
                                        </p:tgtEl>
                                      </p:cBhvr>
                                    </p:animEffect>
                                  </p:childTnLst>
                                </p:cTn>
                              </p:par>
                            </p:childTnLst>
                          </p:cTn>
                        </p:par>
                        <p:par>
                          <p:cTn id="24" fill="hold">
                            <p:stCondLst>
                              <p:cond delay="7000"/>
                            </p:stCondLst>
                            <p:childTnLst>
                              <p:par>
                                <p:cTn id="25" nodeType="afterEffect" presetClass="entr" presetSubtype="0" presetID="9" grpId="6" fill="hold">
                                  <p:stCondLst>
                                    <p:cond delay="0"/>
                                  </p:stCondLst>
                                  <p:iterate type="el" backwards="0">
                                    <p:tmAbs val="0"/>
                                  </p:iterate>
                                  <p:childTnLst>
                                    <p:set>
                                      <p:cBhvr>
                                        <p:cTn id="26" fill="hold"/>
                                        <p:tgtEl>
                                          <p:spTgt spid="81"/>
                                        </p:tgtEl>
                                        <p:attrNameLst>
                                          <p:attrName>style.visibility</p:attrName>
                                        </p:attrNameLst>
                                      </p:cBhvr>
                                      <p:to>
                                        <p:strVal val="visible"/>
                                      </p:to>
                                    </p:set>
                                    <p:animEffect filter="dissolve" transition="in">
                                      <p:cBhvr>
                                        <p:cTn id="27" dur="1500"/>
                                        <p:tgtEl>
                                          <p:spTgt spid="81"/>
                                        </p:tgtEl>
                                      </p:cBhvr>
                                    </p:animEffect>
                                  </p:childTnLst>
                                </p:cTn>
                              </p:par>
                            </p:childTnLst>
                          </p:cTn>
                        </p:par>
                        <p:par>
                          <p:cTn id="28" fill="hold">
                            <p:stCondLst>
                              <p:cond delay="8500"/>
                            </p:stCondLst>
                            <p:childTnLst>
                              <p:par>
                                <p:cTn id="29" nodeType="afterEffect" presetClass="entr" presetSubtype="0" presetID="9" grpId="7" fill="hold">
                                  <p:stCondLst>
                                    <p:cond delay="0"/>
                                  </p:stCondLst>
                                  <p:iterate type="el" backwards="0">
                                    <p:tmAbs val="0"/>
                                  </p:iterate>
                                  <p:childTnLst>
                                    <p:set>
                                      <p:cBhvr>
                                        <p:cTn id="30" fill="hold"/>
                                        <p:tgtEl>
                                          <p:spTgt spid="83"/>
                                        </p:tgtEl>
                                        <p:attrNameLst>
                                          <p:attrName>style.visibility</p:attrName>
                                        </p:attrNameLst>
                                      </p:cBhvr>
                                      <p:to>
                                        <p:strVal val="visible"/>
                                      </p:to>
                                    </p:set>
                                    <p:animEffect filter="dissolve" transition="in">
                                      <p:cBhvr>
                                        <p:cTn id="31" dur="1500"/>
                                        <p:tgtEl>
                                          <p:spTgt spid="83"/>
                                        </p:tgtEl>
                                      </p:cBhvr>
                                    </p:animEffect>
                                  </p:childTnLst>
                                </p:cTn>
                              </p:par>
                            </p:childTnLst>
                          </p:cTn>
                        </p:par>
                        <p:par>
                          <p:cTn id="32" fill="hold">
                            <p:stCondLst>
                              <p:cond delay="10000"/>
                            </p:stCondLst>
                            <p:childTnLst>
                              <p:par>
                                <p:cTn id="33" nodeType="afterEffect" presetClass="entr" presetSubtype="0" presetID="9" grpId="8" fill="hold">
                                  <p:stCondLst>
                                    <p:cond delay="0"/>
                                  </p:stCondLst>
                                  <p:iterate type="el" backwards="0">
                                    <p:tmAbs val="0"/>
                                  </p:iterate>
                                  <p:childTnLst>
                                    <p:set>
                                      <p:cBhvr>
                                        <p:cTn id="34" fill="hold"/>
                                        <p:tgtEl>
                                          <p:spTgt spid="84"/>
                                        </p:tgtEl>
                                        <p:attrNameLst>
                                          <p:attrName>style.visibility</p:attrName>
                                        </p:attrNameLst>
                                      </p:cBhvr>
                                      <p:to>
                                        <p:strVal val="visible"/>
                                      </p:to>
                                    </p:set>
                                    <p:animEffect filter="dissolve" transition="in">
                                      <p:cBhvr>
                                        <p:cTn id="35" dur="1000"/>
                                        <p:tgtEl>
                                          <p:spTgt spid="84"/>
                                        </p:tgtEl>
                                      </p:cBhvr>
                                    </p:animEffect>
                                  </p:childTnLst>
                                </p:cTn>
                              </p:par>
                            </p:childTnLst>
                          </p:cTn>
                        </p:par>
                        <p:par>
                          <p:cTn id="36" fill="hold">
                            <p:stCondLst>
                              <p:cond delay="11000"/>
                            </p:stCondLst>
                            <p:childTnLst>
                              <p:par>
                                <p:cTn id="37" nodeType="afterEffect" presetClass="entr" presetSubtype="0" presetID="9" grpId="9" fill="hold">
                                  <p:stCondLst>
                                    <p:cond delay="100"/>
                                  </p:stCondLst>
                                  <p:iterate type="el" backwards="0">
                                    <p:tmAbs val="0"/>
                                  </p:iterate>
                                  <p:childTnLst>
                                    <p:set>
                                      <p:cBhvr>
                                        <p:cTn id="38" fill="hold"/>
                                        <p:tgtEl>
                                          <p:spTgt spid="90"/>
                                        </p:tgtEl>
                                        <p:attrNameLst>
                                          <p:attrName>style.visibility</p:attrName>
                                        </p:attrNameLst>
                                      </p:cBhvr>
                                      <p:to>
                                        <p:strVal val="visible"/>
                                      </p:to>
                                    </p:set>
                                    <p:animEffect filter="dissolve" transition="in">
                                      <p:cBhvr>
                                        <p:cTn id="39" dur="1000"/>
                                        <p:tgtEl>
                                          <p:spTgt spid="90"/>
                                        </p:tgtEl>
                                      </p:cBhvr>
                                    </p:animEffect>
                                  </p:childTnLst>
                                </p:cTn>
                              </p:par>
                            </p:childTnLst>
                          </p:cTn>
                        </p:par>
                        <p:par>
                          <p:cTn id="40" fill="hold">
                            <p:stCondLst>
                              <p:cond delay="12100"/>
                            </p:stCondLst>
                            <p:childTnLst>
                              <p:par>
                                <p:cTn id="41" nodeType="afterEffect" presetClass="entr" presetSubtype="0" presetID="9" grpId="10" fill="hold">
                                  <p:stCondLst>
                                    <p:cond delay="100"/>
                                  </p:stCondLst>
                                  <p:iterate type="el" backwards="0">
                                    <p:tmAbs val="0"/>
                                  </p:iterate>
                                  <p:childTnLst>
                                    <p:set>
                                      <p:cBhvr>
                                        <p:cTn id="42" fill="hold"/>
                                        <p:tgtEl>
                                          <p:spTgt spid="85"/>
                                        </p:tgtEl>
                                        <p:attrNameLst>
                                          <p:attrName>style.visibility</p:attrName>
                                        </p:attrNameLst>
                                      </p:cBhvr>
                                      <p:to>
                                        <p:strVal val="visible"/>
                                      </p:to>
                                    </p:set>
                                    <p:animEffect filter="dissolve" transition="in">
                                      <p:cBhvr>
                                        <p:cTn id="43" dur="1000"/>
                                        <p:tgtEl>
                                          <p:spTgt spid="85"/>
                                        </p:tgtEl>
                                      </p:cBhvr>
                                    </p:animEffect>
                                  </p:childTnLst>
                                </p:cTn>
                              </p:par>
                            </p:childTnLst>
                          </p:cTn>
                        </p:par>
                        <p:par>
                          <p:cTn id="44" fill="hold">
                            <p:stCondLst>
                              <p:cond delay="13200"/>
                            </p:stCondLst>
                            <p:childTnLst>
                              <p:par>
                                <p:cTn id="45" nodeType="afterEffect" presetClass="entr" presetSubtype="0" presetID="9" grpId="11" fill="hold">
                                  <p:stCondLst>
                                    <p:cond delay="100"/>
                                  </p:stCondLst>
                                  <p:iterate type="el" backwards="0">
                                    <p:tmAbs val="0"/>
                                  </p:iterate>
                                  <p:childTnLst>
                                    <p:set>
                                      <p:cBhvr>
                                        <p:cTn id="46" fill="hold"/>
                                        <p:tgtEl>
                                          <p:spTgt spid="59"/>
                                        </p:tgtEl>
                                        <p:attrNameLst>
                                          <p:attrName>style.visibility</p:attrName>
                                        </p:attrNameLst>
                                      </p:cBhvr>
                                      <p:to>
                                        <p:strVal val="visible"/>
                                      </p:to>
                                    </p:set>
                                    <p:animEffect filter="dissolve" transition="in">
                                      <p:cBhvr>
                                        <p:cTn id="47" dur="1000"/>
                                        <p:tgtEl>
                                          <p:spTgt spid="59"/>
                                        </p:tgtEl>
                                      </p:cBhvr>
                                    </p:animEffect>
                                  </p:childTnLst>
                                </p:cTn>
                              </p:par>
                            </p:childTnLst>
                          </p:cTn>
                        </p:par>
                        <p:par>
                          <p:cTn id="48" fill="hold">
                            <p:stCondLst>
                              <p:cond delay="14300"/>
                            </p:stCondLst>
                            <p:childTnLst>
                              <p:par>
                                <p:cTn id="49" nodeType="afterEffect" presetClass="entr" presetSubtype="0" presetID="9" grpId="12" fill="hold">
                                  <p:stCondLst>
                                    <p:cond delay="100"/>
                                  </p:stCondLst>
                                  <p:iterate type="el" backwards="0">
                                    <p:tmAbs val="0"/>
                                  </p:iterate>
                                  <p:childTnLst>
                                    <p:set>
                                      <p:cBhvr>
                                        <p:cTn id="50" fill="hold"/>
                                        <p:tgtEl>
                                          <p:spTgt spid="65"/>
                                        </p:tgtEl>
                                        <p:attrNameLst>
                                          <p:attrName>style.visibility</p:attrName>
                                        </p:attrNameLst>
                                      </p:cBhvr>
                                      <p:to>
                                        <p:strVal val="visible"/>
                                      </p:to>
                                    </p:set>
                                    <p:animEffect filter="dissolve" transition="in">
                                      <p:cBhvr>
                                        <p:cTn id="51" dur="1000"/>
                                        <p:tgtEl>
                                          <p:spTgt spid="65"/>
                                        </p:tgtEl>
                                      </p:cBhvr>
                                    </p:animEffect>
                                  </p:childTnLst>
                                </p:cTn>
                              </p:par>
                            </p:childTnLst>
                          </p:cTn>
                        </p:par>
                        <p:par>
                          <p:cTn id="52" fill="hold">
                            <p:stCondLst>
                              <p:cond delay="15400"/>
                            </p:stCondLst>
                            <p:childTnLst>
                              <p:par>
                                <p:cTn id="53" nodeType="afterEffect" presetClass="entr" presetSubtype="0" presetID="9" grpId="13" fill="hold">
                                  <p:stCondLst>
                                    <p:cond delay="100"/>
                                  </p:stCondLst>
                                  <p:iterate type="el" backwards="0">
                                    <p:tmAbs val="0"/>
                                  </p:iterate>
                                  <p:childTnLst>
                                    <p:set>
                                      <p:cBhvr>
                                        <p:cTn id="54" fill="hold"/>
                                        <p:tgtEl>
                                          <p:spTgt spid="58"/>
                                        </p:tgtEl>
                                        <p:attrNameLst>
                                          <p:attrName>style.visibility</p:attrName>
                                        </p:attrNameLst>
                                      </p:cBhvr>
                                      <p:to>
                                        <p:strVal val="visible"/>
                                      </p:to>
                                    </p:set>
                                    <p:animEffect filter="dissolve" transition="in">
                                      <p:cBhvr>
                                        <p:cTn id="55" dur="1000"/>
                                        <p:tgtEl>
                                          <p:spTgt spid="58"/>
                                        </p:tgtEl>
                                      </p:cBhvr>
                                    </p:animEffect>
                                  </p:childTnLst>
                                </p:cTn>
                              </p:par>
                            </p:childTnLst>
                          </p:cTn>
                        </p:par>
                        <p:par>
                          <p:cTn id="56" fill="hold">
                            <p:stCondLst>
                              <p:cond delay="16500"/>
                            </p:stCondLst>
                            <p:childTnLst>
                              <p:par>
                                <p:cTn id="57" nodeType="afterEffect" presetClass="entr" presetSubtype="0" presetID="9" grpId="14" fill="hold">
                                  <p:stCondLst>
                                    <p:cond delay="100"/>
                                  </p:stCondLst>
                                  <p:iterate type="el" backwards="0">
                                    <p:tmAbs val="0"/>
                                  </p:iterate>
                                  <p:childTnLst>
                                    <p:set>
                                      <p:cBhvr>
                                        <p:cTn id="58" fill="hold"/>
                                        <p:tgtEl>
                                          <p:spTgt spid="76"/>
                                        </p:tgtEl>
                                        <p:attrNameLst>
                                          <p:attrName>style.visibility</p:attrName>
                                        </p:attrNameLst>
                                      </p:cBhvr>
                                      <p:to>
                                        <p:strVal val="visible"/>
                                      </p:to>
                                    </p:set>
                                    <p:animEffect filter="dissolve" transition="in">
                                      <p:cBhvr>
                                        <p:cTn id="59" dur="1000"/>
                                        <p:tgtEl>
                                          <p:spTgt spid="76"/>
                                        </p:tgtEl>
                                      </p:cBhvr>
                                    </p:animEffect>
                                  </p:childTnLst>
                                </p:cTn>
                              </p:par>
                            </p:childTnLst>
                          </p:cTn>
                        </p:par>
                        <p:par>
                          <p:cTn id="60" fill="hold">
                            <p:stCondLst>
                              <p:cond delay="17600"/>
                            </p:stCondLst>
                            <p:childTnLst>
                              <p:par>
                                <p:cTn id="61" nodeType="afterEffect" presetClass="entr" presetSubtype="0" presetID="9" grpId="15" fill="hold">
                                  <p:stCondLst>
                                    <p:cond delay="100"/>
                                  </p:stCondLst>
                                  <p:iterate type="el" backwards="0">
                                    <p:tmAbs val="0"/>
                                  </p:iterate>
                                  <p:childTnLst>
                                    <p:set>
                                      <p:cBhvr>
                                        <p:cTn id="62" fill="hold"/>
                                        <p:tgtEl>
                                          <p:spTgt spid="64"/>
                                        </p:tgtEl>
                                        <p:attrNameLst>
                                          <p:attrName>style.visibility</p:attrName>
                                        </p:attrNameLst>
                                      </p:cBhvr>
                                      <p:to>
                                        <p:strVal val="visible"/>
                                      </p:to>
                                    </p:set>
                                    <p:animEffect filter="dissolve" transition="in">
                                      <p:cBhvr>
                                        <p:cTn id="63" dur="1000"/>
                                        <p:tgtEl>
                                          <p:spTgt spid="64"/>
                                        </p:tgtEl>
                                      </p:cBhvr>
                                    </p:animEffect>
                                  </p:childTnLst>
                                </p:cTn>
                              </p:par>
                            </p:childTnLst>
                          </p:cTn>
                        </p:par>
                        <p:par>
                          <p:cTn id="64" fill="hold">
                            <p:stCondLst>
                              <p:cond delay="18700"/>
                            </p:stCondLst>
                            <p:childTnLst>
                              <p:par>
                                <p:cTn id="65" nodeType="afterEffect" presetClass="entr" presetSubtype="0" presetID="9" grpId="16" fill="hold">
                                  <p:stCondLst>
                                    <p:cond delay="100"/>
                                  </p:stCondLst>
                                  <p:iterate type="el" backwards="0">
                                    <p:tmAbs val="0"/>
                                  </p:iterate>
                                  <p:childTnLst>
                                    <p:set>
                                      <p:cBhvr>
                                        <p:cTn id="66" fill="hold"/>
                                        <p:tgtEl>
                                          <p:spTgt spid="54"/>
                                        </p:tgtEl>
                                        <p:attrNameLst>
                                          <p:attrName>style.visibility</p:attrName>
                                        </p:attrNameLst>
                                      </p:cBhvr>
                                      <p:to>
                                        <p:strVal val="visible"/>
                                      </p:to>
                                    </p:set>
                                    <p:animEffect filter="dissolve" transition="in">
                                      <p:cBhvr>
                                        <p:cTn id="67" dur="1000"/>
                                        <p:tgtEl>
                                          <p:spTgt spid="54"/>
                                        </p:tgtEl>
                                      </p:cBhvr>
                                    </p:animEffect>
                                  </p:childTnLst>
                                </p:cTn>
                              </p:par>
                            </p:childTnLst>
                          </p:cTn>
                        </p:par>
                        <p:par>
                          <p:cTn id="68" fill="hold">
                            <p:stCondLst>
                              <p:cond delay="19800"/>
                            </p:stCondLst>
                            <p:childTnLst>
                              <p:par>
                                <p:cTn id="69" nodeType="afterEffect" presetClass="entr" presetSubtype="0" presetID="9" grpId="17" fill="hold">
                                  <p:stCondLst>
                                    <p:cond delay="100"/>
                                  </p:stCondLst>
                                  <p:iterate type="el" backwards="0">
                                    <p:tmAbs val="0"/>
                                  </p:iterate>
                                  <p:childTnLst>
                                    <p:set>
                                      <p:cBhvr>
                                        <p:cTn id="70" fill="hold"/>
                                        <p:tgtEl>
                                          <p:spTgt spid="67"/>
                                        </p:tgtEl>
                                        <p:attrNameLst>
                                          <p:attrName>style.visibility</p:attrName>
                                        </p:attrNameLst>
                                      </p:cBhvr>
                                      <p:to>
                                        <p:strVal val="visible"/>
                                      </p:to>
                                    </p:set>
                                    <p:animEffect filter="dissolve" transition="in">
                                      <p:cBhvr>
                                        <p:cTn id="71" dur="1000"/>
                                        <p:tgtEl>
                                          <p:spTgt spid="67"/>
                                        </p:tgtEl>
                                      </p:cBhvr>
                                    </p:animEffect>
                                  </p:childTnLst>
                                </p:cTn>
                              </p:par>
                            </p:childTnLst>
                          </p:cTn>
                        </p:par>
                        <p:par>
                          <p:cTn id="72" fill="hold">
                            <p:stCondLst>
                              <p:cond delay="20900"/>
                            </p:stCondLst>
                            <p:childTnLst>
                              <p:par>
                                <p:cTn id="73" nodeType="afterEffect" presetClass="entr" presetSubtype="0" presetID="9" grpId="18" fill="hold">
                                  <p:stCondLst>
                                    <p:cond delay="100"/>
                                  </p:stCondLst>
                                  <p:iterate type="el" backwards="0">
                                    <p:tmAbs val="0"/>
                                  </p:iterate>
                                  <p:childTnLst>
                                    <p:set>
                                      <p:cBhvr>
                                        <p:cTn id="74" fill="hold"/>
                                        <p:tgtEl>
                                          <p:spTgt spid="70"/>
                                        </p:tgtEl>
                                        <p:attrNameLst>
                                          <p:attrName>style.visibility</p:attrName>
                                        </p:attrNameLst>
                                      </p:cBhvr>
                                      <p:to>
                                        <p:strVal val="visible"/>
                                      </p:to>
                                    </p:set>
                                    <p:animEffect filter="dissolve" transition="in">
                                      <p:cBhvr>
                                        <p:cTn id="75" dur="1000"/>
                                        <p:tgtEl>
                                          <p:spTgt spid="70"/>
                                        </p:tgtEl>
                                      </p:cBhvr>
                                    </p:animEffect>
                                  </p:childTnLst>
                                </p:cTn>
                              </p:par>
                            </p:childTnLst>
                          </p:cTn>
                        </p:par>
                        <p:par>
                          <p:cTn id="76" fill="hold">
                            <p:stCondLst>
                              <p:cond delay="22000"/>
                            </p:stCondLst>
                            <p:childTnLst>
                              <p:par>
                                <p:cTn id="77" nodeType="afterEffect" presetClass="entr" presetSubtype="0" presetID="9" grpId="19" fill="hold">
                                  <p:stCondLst>
                                    <p:cond delay="100"/>
                                  </p:stCondLst>
                                  <p:iterate type="el" backwards="0">
                                    <p:tmAbs val="0"/>
                                  </p:iterate>
                                  <p:childTnLst>
                                    <p:set>
                                      <p:cBhvr>
                                        <p:cTn id="78" fill="hold"/>
                                        <p:tgtEl>
                                          <p:spTgt spid="56"/>
                                        </p:tgtEl>
                                        <p:attrNameLst>
                                          <p:attrName>style.visibility</p:attrName>
                                        </p:attrNameLst>
                                      </p:cBhvr>
                                      <p:to>
                                        <p:strVal val="visible"/>
                                      </p:to>
                                    </p:set>
                                    <p:animEffect filter="dissolve" transition="in">
                                      <p:cBhvr>
                                        <p:cTn id="79" dur="1000"/>
                                        <p:tgtEl>
                                          <p:spTgt spid="56"/>
                                        </p:tgtEl>
                                      </p:cBhvr>
                                    </p:animEffect>
                                  </p:childTnLst>
                                </p:cTn>
                              </p:par>
                            </p:childTnLst>
                          </p:cTn>
                        </p:par>
                        <p:par>
                          <p:cTn id="80" fill="hold">
                            <p:stCondLst>
                              <p:cond delay="23100"/>
                            </p:stCondLst>
                            <p:childTnLst>
                              <p:par>
                                <p:cTn id="81" nodeType="afterEffect" presetClass="entr" presetSubtype="0" presetID="9" grpId="20" fill="hold">
                                  <p:stCondLst>
                                    <p:cond delay="100"/>
                                  </p:stCondLst>
                                  <p:iterate type="el" backwards="0">
                                    <p:tmAbs val="0"/>
                                  </p:iterate>
                                  <p:childTnLst>
                                    <p:set>
                                      <p:cBhvr>
                                        <p:cTn id="82" fill="hold"/>
                                        <p:tgtEl>
                                          <p:spTgt spid="86"/>
                                        </p:tgtEl>
                                        <p:attrNameLst>
                                          <p:attrName>style.visibility</p:attrName>
                                        </p:attrNameLst>
                                      </p:cBhvr>
                                      <p:to>
                                        <p:strVal val="visible"/>
                                      </p:to>
                                    </p:set>
                                    <p:animEffect filter="dissolve" transition="in">
                                      <p:cBhvr>
                                        <p:cTn id="83" dur="1000"/>
                                        <p:tgtEl>
                                          <p:spTgt spid="86"/>
                                        </p:tgtEl>
                                      </p:cBhvr>
                                    </p:animEffect>
                                  </p:childTnLst>
                                </p:cTn>
                              </p:par>
                            </p:childTnLst>
                          </p:cTn>
                        </p:par>
                        <p:par>
                          <p:cTn id="84" fill="hold">
                            <p:stCondLst>
                              <p:cond delay="24200"/>
                            </p:stCondLst>
                            <p:childTnLst>
                              <p:par>
                                <p:cTn id="85" nodeType="afterEffect" presetClass="entr" presetSubtype="0" presetID="9" grpId="21" fill="hold">
                                  <p:stCondLst>
                                    <p:cond delay="100"/>
                                  </p:stCondLst>
                                  <p:iterate type="el" backwards="0">
                                    <p:tmAbs val="0"/>
                                  </p:iterate>
                                  <p:childTnLst>
                                    <p:set>
                                      <p:cBhvr>
                                        <p:cTn id="86" fill="hold"/>
                                        <p:tgtEl>
                                          <p:spTgt spid="87"/>
                                        </p:tgtEl>
                                        <p:attrNameLst>
                                          <p:attrName>style.visibility</p:attrName>
                                        </p:attrNameLst>
                                      </p:cBhvr>
                                      <p:to>
                                        <p:strVal val="visible"/>
                                      </p:to>
                                    </p:set>
                                    <p:animEffect filter="dissolve" transition="in">
                                      <p:cBhvr>
                                        <p:cTn id="87" dur="1000"/>
                                        <p:tgtEl>
                                          <p:spTgt spid="87"/>
                                        </p:tgtEl>
                                      </p:cBhvr>
                                    </p:animEffect>
                                  </p:childTnLst>
                                </p:cTn>
                              </p:par>
                            </p:childTnLst>
                          </p:cTn>
                        </p:par>
                        <p:par>
                          <p:cTn id="88" fill="hold">
                            <p:stCondLst>
                              <p:cond delay="25300"/>
                            </p:stCondLst>
                            <p:childTnLst>
                              <p:par>
                                <p:cTn id="89" nodeType="afterEffect" presetClass="entr" presetSubtype="0" presetID="9" grpId="22" fill="hold">
                                  <p:stCondLst>
                                    <p:cond delay="100"/>
                                  </p:stCondLst>
                                  <p:iterate type="el" backwards="0">
                                    <p:tmAbs val="0"/>
                                  </p:iterate>
                                  <p:childTnLst>
                                    <p:set>
                                      <p:cBhvr>
                                        <p:cTn id="90" fill="hold"/>
                                        <p:tgtEl>
                                          <p:spTgt spid="74"/>
                                        </p:tgtEl>
                                        <p:attrNameLst>
                                          <p:attrName>style.visibility</p:attrName>
                                        </p:attrNameLst>
                                      </p:cBhvr>
                                      <p:to>
                                        <p:strVal val="visible"/>
                                      </p:to>
                                    </p:set>
                                    <p:animEffect filter="dissolve" transition="in">
                                      <p:cBhvr>
                                        <p:cTn id="91" dur="1000"/>
                                        <p:tgtEl>
                                          <p:spTgt spid="74"/>
                                        </p:tgtEl>
                                      </p:cBhvr>
                                    </p:animEffect>
                                  </p:childTnLst>
                                </p:cTn>
                              </p:par>
                            </p:childTnLst>
                          </p:cTn>
                        </p:par>
                        <p:par>
                          <p:cTn id="92" fill="hold">
                            <p:stCondLst>
                              <p:cond delay="26400"/>
                            </p:stCondLst>
                            <p:childTnLst>
                              <p:par>
                                <p:cTn id="93" nodeType="afterEffect" presetClass="entr" presetSubtype="0" presetID="9" grpId="23" fill="hold">
                                  <p:stCondLst>
                                    <p:cond delay="100"/>
                                  </p:stCondLst>
                                  <p:iterate type="el" backwards="0">
                                    <p:tmAbs val="0"/>
                                  </p:iterate>
                                  <p:childTnLst>
                                    <p:set>
                                      <p:cBhvr>
                                        <p:cTn id="94" fill="hold"/>
                                        <p:tgtEl>
                                          <p:spTgt spid="55"/>
                                        </p:tgtEl>
                                        <p:attrNameLst>
                                          <p:attrName>style.visibility</p:attrName>
                                        </p:attrNameLst>
                                      </p:cBhvr>
                                      <p:to>
                                        <p:strVal val="visible"/>
                                      </p:to>
                                    </p:set>
                                    <p:animEffect filter="dissolve" transition="in">
                                      <p:cBhvr>
                                        <p:cTn id="95" dur="1000"/>
                                        <p:tgtEl>
                                          <p:spTgt spid="55"/>
                                        </p:tgtEl>
                                      </p:cBhvr>
                                    </p:animEffect>
                                  </p:childTnLst>
                                </p:cTn>
                              </p:par>
                            </p:childTnLst>
                          </p:cTn>
                        </p:par>
                        <p:par>
                          <p:cTn id="96" fill="hold">
                            <p:stCondLst>
                              <p:cond delay="27500"/>
                            </p:stCondLst>
                            <p:childTnLst>
                              <p:par>
                                <p:cTn id="97" nodeType="afterEffect" presetClass="entr" presetSubtype="0" presetID="9" grpId="24" fill="hold">
                                  <p:stCondLst>
                                    <p:cond delay="100"/>
                                  </p:stCondLst>
                                  <p:iterate type="el" backwards="0">
                                    <p:tmAbs val="0"/>
                                  </p:iterate>
                                  <p:childTnLst>
                                    <p:set>
                                      <p:cBhvr>
                                        <p:cTn id="98" fill="hold"/>
                                        <p:tgtEl>
                                          <p:spTgt spid="68"/>
                                        </p:tgtEl>
                                        <p:attrNameLst>
                                          <p:attrName>style.visibility</p:attrName>
                                        </p:attrNameLst>
                                      </p:cBhvr>
                                      <p:to>
                                        <p:strVal val="visible"/>
                                      </p:to>
                                    </p:set>
                                    <p:animEffect filter="dissolve" transition="in">
                                      <p:cBhvr>
                                        <p:cTn id="99" dur="1000"/>
                                        <p:tgtEl>
                                          <p:spTgt spid="68"/>
                                        </p:tgtEl>
                                      </p:cBhvr>
                                    </p:animEffect>
                                  </p:childTnLst>
                                </p:cTn>
                              </p:par>
                            </p:childTnLst>
                          </p:cTn>
                        </p:par>
                        <p:par>
                          <p:cTn id="100" fill="hold">
                            <p:stCondLst>
                              <p:cond delay="28600"/>
                            </p:stCondLst>
                            <p:childTnLst>
                              <p:par>
                                <p:cTn id="101" nodeType="afterEffect" presetClass="entr" presetSubtype="0" presetID="9" grpId="25" fill="hold">
                                  <p:stCondLst>
                                    <p:cond delay="100"/>
                                  </p:stCondLst>
                                  <p:iterate type="el" backwards="0">
                                    <p:tmAbs val="0"/>
                                  </p:iterate>
                                  <p:childTnLst>
                                    <p:set>
                                      <p:cBhvr>
                                        <p:cTn id="102" fill="hold"/>
                                        <p:tgtEl>
                                          <p:spTgt spid="75"/>
                                        </p:tgtEl>
                                        <p:attrNameLst>
                                          <p:attrName>style.visibility</p:attrName>
                                        </p:attrNameLst>
                                      </p:cBhvr>
                                      <p:to>
                                        <p:strVal val="visible"/>
                                      </p:to>
                                    </p:set>
                                    <p:animEffect filter="dissolve" transition="in">
                                      <p:cBhvr>
                                        <p:cTn id="103" dur="1000"/>
                                        <p:tgtEl>
                                          <p:spTgt spid="75"/>
                                        </p:tgtEl>
                                      </p:cBhvr>
                                    </p:animEffect>
                                  </p:childTnLst>
                                </p:cTn>
                              </p:par>
                            </p:childTnLst>
                          </p:cTn>
                        </p:par>
                        <p:par>
                          <p:cTn id="104" fill="hold">
                            <p:stCondLst>
                              <p:cond delay="29700"/>
                            </p:stCondLst>
                            <p:childTnLst>
                              <p:par>
                                <p:cTn id="105" nodeType="afterEffect" presetClass="entr" presetSubtype="0" presetID="9" grpId="26" fill="hold">
                                  <p:stCondLst>
                                    <p:cond delay="100"/>
                                  </p:stCondLst>
                                  <p:iterate type="el" backwards="0">
                                    <p:tmAbs val="0"/>
                                  </p:iterate>
                                  <p:childTnLst>
                                    <p:set>
                                      <p:cBhvr>
                                        <p:cTn id="106" fill="hold"/>
                                        <p:tgtEl>
                                          <p:spTgt spid="69"/>
                                        </p:tgtEl>
                                        <p:attrNameLst>
                                          <p:attrName>style.visibility</p:attrName>
                                        </p:attrNameLst>
                                      </p:cBhvr>
                                      <p:to>
                                        <p:strVal val="visible"/>
                                      </p:to>
                                    </p:set>
                                    <p:animEffect filter="dissolve" transition="in">
                                      <p:cBhvr>
                                        <p:cTn id="107" dur="1000"/>
                                        <p:tgtEl>
                                          <p:spTgt spid="69"/>
                                        </p:tgtEl>
                                      </p:cBhvr>
                                    </p:animEffect>
                                  </p:childTnLst>
                                </p:cTn>
                              </p:par>
                            </p:childTnLst>
                          </p:cTn>
                        </p:par>
                        <p:par>
                          <p:cTn id="108" fill="hold">
                            <p:stCondLst>
                              <p:cond delay="30800"/>
                            </p:stCondLst>
                            <p:childTnLst>
                              <p:par>
                                <p:cTn id="109" nodeType="afterEffect" presetClass="entr" presetSubtype="0" presetID="9" grpId="27" fill="hold">
                                  <p:stCondLst>
                                    <p:cond delay="100"/>
                                  </p:stCondLst>
                                  <p:iterate type="el" backwards="0">
                                    <p:tmAbs val="0"/>
                                  </p:iterate>
                                  <p:childTnLst>
                                    <p:set>
                                      <p:cBhvr>
                                        <p:cTn id="110" fill="hold"/>
                                        <p:tgtEl>
                                          <p:spTgt spid="63"/>
                                        </p:tgtEl>
                                        <p:attrNameLst>
                                          <p:attrName>style.visibility</p:attrName>
                                        </p:attrNameLst>
                                      </p:cBhvr>
                                      <p:to>
                                        <p:strVal val="visible"/>
                                      </p:to>
                                    </p:set>
                                    <p:animEffect filter="dissolve" transition="in">
                                      <p:cBhvr>
                                        <p:cTn id="111" dur="1000"/>
                                        <p:tgtEl>
                                          <p:spTgt spid="63"/>
                                        </p:tgtEl>
                                      </p:cBhvr>
                                    </p:animEffect>
                                  </p:childTnLst>
                                </p:cTn>
                              </p:par>
                            </p:childTnLst>
                          </p:cTn>
                        </p:par>
                        <p:par>
                          <p:cTn id="112" fill="hold">
                            <p:stCondLst>
                              <p:cond delay="31900"/>
                            </p:stCondLst>
                            <p:childTnLst>
                              <p:par>
                                <p:cTn id="113" nodeType="afterEffect" presetClass="entr" presetSubtype="0" presetID="9" grpId="28" fill="hold">
                                  <p:stCondLst>
                                    <p:cond delay="100"/>
                                  </p:stCondLst>
                                  <p:iterate type="el" backwards="0">
                                    <p:tmAbs val="0"/>
                                  </p:iterate>
                                  <p:childTnLst>
                                    <p:set>
                                      <p:cBhvr>
                                        <p:cTn id="114" fill="hold"/>
                                        <p:tgtEl>
                                          <p:spTgt spid="57"/>
                                        </p:tgtEl>
                                        <p:attrNameLst>
                                          <p:attrName>style.visibility</p:attrName>
                                        </p:attrNameLst>
                                      </p:cBhvr>
                                      <p:to>
                                        <p:strVal val="visible"/>
                                      </p:to>
                                    </p:set>
                                    <p:animEffect filter="dissolve" transition="in">
                                      <p:cBhvr>
                                        <p:cTn id="115" dur="1000"/>
                                        <p:tgtEl>
                                          <p:spTgt spid="57"/>
                                        </p:tgtEl>
                                      </p:cBhvr>
                                    </p:animEffect>
                                  </p:childTnLst>
                                </p:cTn>
                              </p:par>
                            </p:childTnLst>
                          </p:cTn>
                        </p:par>
                        <p:par>
                          <p:cTn id="116" fill="hold">
                            <p:stCondLst>
                              <p:cond delay="33000"/>
                            </p:stCondLst>
                            <p:childTnLst>
                              <p:par>
                                <p:cTn id="117" nodeType="afterEffect" presetClass="entr" presetSubtype="0" presetID="9" grpId="29" fill="hold">
                                  <p:stCondLst>
                                    <p:cond delay="100"/>
                                  </p:stCondLst>
                                  <p:iterate type="el" backwards="0">
                                    <p:tmAbs val="0"/>
                                  </p:iterate>
                                  <p:childTnLst>
                                    <p:set>
                                      <p:cBhvr>
                                        <p:cTn id="118" fill="hold"/>
                                        <p:tgtEl>
                                          <p:spTgt spid="72"/>
                                        </p:tgtEl>
                                        <p:attrNameLst>
                                          <p:attrName>style.visibility</p:attrName>
                                        </p:attrNameLst>
                                      </p:cBhvr>
                                      <p:to>
                                        <p:strVal val="visible"/>
                                      </p:to>
                                    </p:set>
                                    <p:animEffect filter="dissolve" transition="in">
                                      <p:cBhvr>
                                        <p:cTn id="119" dur="1000"/>
                                        <p:tgtEl>
                                          <p:spTgt spid="72"/>
                                        </p:tgtEl>
                                      </p:cBhvr>
                                    </p:animEffect>
                                  </p:childTnLst>
                                </p:cTn>
                              </p:par>
                            </p:childTnLst>
                          </p:cTn>
                        </p:par>
                        <p:par>
                          <p:cTn id="120" fill="hold">
                            <p:stCondLst>
                              <p:cond delay="34100"/>
                            </p:stCondLst>
                            <p:childTnLst>
                              <p:par>
                                <p:cTn id="121" nodeType="afterEffect" presetClass="entr" presetSubtype="0" presetID="9" grpId="30" fill="hold">
                                  <p:stCondLst>
                                    <p:cond delay="100"/>
                                  </p:stCondLst>
                                  <p:iterate type="el" backwards="0">
                                    <p:tmAbs val="0"/>
                                  </p:iterate>
                                  <p:childTnLst>
                                    <p:set>
                                      <p:cBhvr>
                                        <p:cTn id="122" fill="hold"/>
                                        <p:tgtEl>
                                          <p:spTgt spid="62"/>
                                        </p:tgtEl>
                                        <p:attrNameLst>
                                          <p:attrName>style.visibility</p:attrName>
                                        </p:attrNameLst>
                                      </p:cBhvr>
                                      <p:to>
                                        <p:strVal val="visible"/>
                                      </p:to>
                                    </p:set>
                                    <p:animEffect filter="dissolve" transition="in">
                                      <p:cBhvr>
                                        <p:cTn id="123" dur="1000"/>
                                        <p:tgtEl>
                                          <p:spTgt spid="62"/>
                                        </p:tgtEl>
                                      </p:cBhvr>
                                    </p:animEffect>
                                  </p:childTnLst>
                                </p:cTn>
                              </p:par>
                            </p:childTnLst>
                          </p:cTn>
                        </p:par>
                        <p:par>
                          <p:cTn id="124" fill="hold">
                            <p:stCondLst>
                              <p:cond delay="35200"/>
                            </p:stCondLst>
                            <p:childTnLst>
                              <p:par>
                                <p:cTn id="125" nodeType="afterEffect" presetClass="entr" presetSubtype="0" presetID="9" grpId="31" fill="hold">
                                  <p:stCondLst>
                                    <p:cond delay="100"/>
                                  </p:stCondLst>
                                  <p:iterate type="el" backwards="0">
                                    <p:tmAbs val="0"/>
                                  </p:iterate>
                                  <p:childTnLst>
                                    <p:set>
                                      <p:cBhvr>
                                        <p:cTn id="126" fill="hold"/>
                                        <p:tgtEl>
                                          <p:spTgt spid="73"/>
                                        </p:tgtEl>
                                        <p:attrNameLst>
                                          <p:attrName>style.visibility</p:attrName>
                                        </p:attrNameLst>
                                      </p:cBhvr>
                                      <p:to>
                                        <p:strVal val="visible"/>
                                      </p:to>
                                    </p:set>
                                    <p:animEffect filter="dissolve" transition="in">
                                      <p:cBhvr>
                                        <p:cTn id="127" dur="1000"/>
                                        <p:tgtEl>
                                          <p:spTgt spid="73"/>
                                        </p:tgtEl>
                                      </p:cBhvr>
                                    </p:animEffect>
                                  </p:childTnLst>
                                </p:cTn>
                              </p:par>
                            </p:childTnLst>
                          </p:cTn>
                        </p:par>
                        <p:par>
                          <p:cTn id="128" fill="hold">
                            <p:stCondLst>
                              <p:cond delay="36300"/>
                            </p:stCondLst>
                            <p:childTnLst>
                              <p:par>
                                <p:cTn id="129" nodeType="afterEffect" presetClass="entr" presetSubtype="0" presetID="9" grpId="32" fill="hold">
                                  <p:stCondLst>
                                    <p:cond delay="100"/>
                                  </p:stCondLst>
                                  <p:iterate type="el" backwards="0">
                                    <p:tmAbs val="0"/>
                                  </p:iterate>
                                  <p:childTnLst>
                                    <p:set>
                                      <p:cBhvr>
                                        <p:cTn id="130" fill="hold"/>
                                        <p:tgtEl>
                                          <p:spTgt spid="60"/>
                                        </p:tgtEl>
                                        <p:attrNameLst>
                                          <p:attrName>style.visibility</p:attrName>
                                        </p:attrNameLst>
                                      </p:cBhvr>
                                      <p:to>
                                        <p:strVal val="visible"/>
                                      </p:to>
                                    </p:set>
                                    <p:animEffect filter="dissolve" transition="in">
                                      <p:cBhvr>
                                        <p:cTn id="131" dur="1000"/>
                                        <p:tgtEl>
                                          <p:spTgt spid="60"/>
                                        </p:tgtEl>
                                      </p:cBhvr>
                                    </p:animEffect>
                                  </p:childTnLst>
                                </p:cTn>
                              </p:par>
                            </p:childTnLst>
                          </p:cTn>
                        </p:par>
                        <p:par>
                          <p:cTn id="132" fill="hold">
                            <p:stCondLst>
                              <p:cond delay="37400"/>
                            </p:stCondLst>
                            <p:childTnLst>
                              <p:par>
                                <p:cTn id="133" nodeType="afterEffect" presetClass="entr" presetSubtype="0" presetID="9" grpId="33" fill="hold">
                                  <p:stCondLst>
                                    <p:cond delay="100"/>
                                  </p:stCondLst>
                                  <p:iterate type="el" backwards="0">
                                    <p:tmAbs val="0"/>
                                  </p:iterate>
                                  <p:childTnLst>
                                    <p:set>
                                      <p:cBhvr>
                                        <p:cTn id="134" fill="hold"/>
                                        <p:tgtEl>
                                          <p:spTgt spid="80"/>
                                        </p:tgtEl>
                                        <p:attrNameLst>
                                          <p:attrName>style.visibility</p:attrName>
                                        </p:attrNameLst>
                                      </p:cBhvr>
                                      <p:to>
                                        <p:strVal val="visible"/>
                                      </p:to>
                                    </p:set>
                                    <p:animEffect filter="dissolve" transition="in">
                                      <p:cBhvr>
                                        <p:cTn id="135" dur="1000"/>
                                        <p:tgtEl>
                                          <p:spTgt spid="80"/>
                                        </p:tgtEl>
                                      </p:cBhvr>
                                    </p:animEffect>
                                  </p:childTnLst>
                                </p:cTn>
                              </p:par>
                            </p:childTnLst>
                          </p:cTn>
                        </p:par>
                        <p:par>
                          <p:cTn id="136" fill="hold">
                            <p:stCondLst>
                              <p:cond delay="38500"/>
                            </p:stCondLst>
                            <p:childTnLst>
                              <p:par>
                                <p:cTn id="137" nodeType="afterEffect" presetClass="entr" presetSubtype="0" presetID="9" grpId="34" fill="hold">
                                  <p:stCondLst>
                                    <p:cond delay="100"/>
                                  </p:stCondLst>
                                  <p:iterate type="el" backwards="0">
                                    <p:tmAbs val="0"/>
                                  </p:iterate>
                                  <p:childTnLst>
                                    <p:set>
                                      <p:cBhvr>
                                        <p:cTn id="138" fill="hold"/>
                                        <p:tgtEl>
                                          <p:spTgt spid="78"/>
                                        </p:tgtEl>
                                        <p:attrNameLst>
                                          <p:attrName>style.visibility</p:attrName>
                                        </p:attrNameLst>
                                      </p:cBhvr>
                                      <p:to>
                                        <p:strVal val="visible"/>
                                      </p:to>
                                    </p:set>
                                    <p:animEffect filter="dissolve" transition="in">
                                      <p:cBhvr>
                                        <p:cTn id="139" dur="1000"/>
                                        <p:tgtEl>
                                          <p:spTgt spid="78"/>
                                        </p:tgtEl>
                                      </p:cBhvr>
                                    </p:animEffect>
                                  </p:childTnLst>
                                </p:cTn>
                              </p:par>
                            </p:childTnLst>
                          </p:cTn>
                        </p:par>
                        <p:par>
                          <p:cTn id="140" fill="hold">
                            <p:stCondLst>
                              <p:cond delay="39600"/>
                            </p:stCondLst>
                            <p:childTnLst>
                              <p:par>
                                <p:cTn id="141" nodeType="afterEffect" presetClass="entr" presetSubtype="0" presetID="9" grpId="35" fill="hold">
                                  <p:stCondLst>
                                    <p:cond delay="100"/>
                                  </p:stCondLst>
                                  <p:iterate type="el" backwards="0">
                                    <p:tmAbs val="0"/>
                                  </p:iterate>
                                  <p:childTnLst>
                                    <p:set>
                                      <p:cBhvr>
                                        <p:cTn id="142" fill="hold"/>
                                        <p:tgtEl>
                                          <p:spTgt spid="71"/>
                                        </p:tgtEl>
                                        <p:attrNameLst>
                                          <p:attrName>style.visibility</p:attrName>
                                        </p:attrNameLst>
                                      </p:cBhvr>
                                      <p:to>
                                        <p:strVal val="visible"/>
                                      </p:to>
                                    </p:set>
                                    <p:animEffect filter="dissolve" transition="in">
                                      <p:cBhvr>
                                        <p:cTn id="143" dur="1000"/>
                                        <p:tgtEl>
                                          <p:spTgt spid="71"/>
                                        </p:tgtEl>
                                      </p:cBhvr>
                                    </p:animEffect>
                                  </p:childTnLst>
                                </p:cTn>
                              </p:par>
                            </p:childTnLst>
                          </p:cTn>
                        </p:par>
                        <p:par>
                          <p:cTn id="144" fill="hold">
                            <p:stCondLst>
                              <p:cond delay="40700"/>
                            </p:stCondLst>
                            <p:childTnLst>
                              <p:par>
                                <p:cTn id="145" nodeType="afterEffect" presetClass="entr" presetSubtype="0" presetID="9" grpId="36" fill="hold">
                                  <p:stCondLst>
                                    <p:cond delay="100"/>
                                  </p:stCondLst>
                                  <p:iterate type="el" backwards="0">
                                    <p:tmAbs val="0"/>
                                  </p:iterate>
                                  <p:childTnLst>
                                    <p:set>
                                      <p:cBhvr>
                                        <p:cTn id="146" fill="hold"/>
                                        <p:tgtEl>
                                          <p:spTgt spid="61"/>
                                        </p:tgtEl>
                                        <p:attrNameLst>
                                          <p:attrName>style.visibility</p:attrName>
                                        </p:attrNameLst>
                                      </p:cBhvr>
                                      <p:to>
                                        <p:strVal val="visible"/>
                                      </p:to>
                                    </p:set>
                                    <p:animEffect filter="dissolve" transition="in">
                                      <p:cBhvr>
                                        <p:cTn id="147" dur="1000"/>
                                        <p:tgtEl>
                                          <p:spTgt spid="61"/>
                                        </p:tgtEl>
                                      </p:cBhvr>
                                    </p:animEffect>
                                  </p:childTnLst>
                                </p:cTn>
                              </p:par>
                            </p:childTnLst>
                          </p:cTn>
                        </p:par>
                        <p:par>
                          <p:cTn id="148" fill="hold">
                            <p:stCondLst>
                              <p:cond delay="41800"/>
                            </p:stCondLst>
                            <p:childTnLst>
                              <p:par>
                                <p:cTn id="149" nodeType="afterEffect" presetClass="entr" presetSubtype="0" presetID="9" grpId="37" fill="hold">
                                  <p:stCondLst>
                                    <p:cond delay="100"/>
                                  </p:stCondLst>
                                  <p:iterate type="el" backwards="0">
                                    <p:tmAbs val="0"/>
                                  </p:iterate>
                                  <p:childTnLst>
                                    <p:set>
                                      <p:cBhvr>
                                        <p:cTn id="150" fill="hold"/>
                                        <p:tgtEl>
                                          <p:spTgt spid="77"/>
                                        </p:tgtEl>
                                        <p:attrNameLst>
                                          <p:attrName>style.visibility</p:attrName>
                                        </p:attrNameLst>
                                      </p:cBhvr>
                                      <p:to>
                                        <p:strVal val="visible"/>
                                      </p:to>
                                    </p:set>
                                    <p:animEffect filter="dissolve" transition="in">
                                      <p:cBhvr>
                                        <p:cTn id="151" dur="1000"/>
                                        <p:tgtEl>
                                          <p:spTgt spid="77"/>
                                        </p:tgtEl>
                                      </p:cBhvr>
                                    </p:animEffect>
                                  </p:childTnLst>
                                </p:cTn>
                              </p:par>
                            </p:childTnLst>
                          </p:cTn>
                        </p:par>
                        <p:par>
                          <p:cTn id="152" fill="hold">
                            <p:stCondLst>
                              <p:cond delay="42900"/>
                            </p:stCondLst>
                            <p:childTnLst>
                              <p:par>
                                <p:cTn id="153" nodeType="afterEffect" presetClass="entr" presetSubtype="0" presetID="9" grpId="38" fill="hold">
                                  <p:stCondLst>
                                    <p:cond delay="100"/>
                                  </p:stCondLst>
                                  <p:iterate type="el" backwards="0">
                                    <p:tmAbs val="0"/>
                                  </p:iterate>
                                  <p:childTnLst>
                                    <p:set>
                                      <p:cBhvr>
                                        <p:cTn id="154" fill="hold"/>
                                        <p:tgtEl>
                                          <p:spTgt spid="79"/>
                                        </p:tgtEl>
                                        <p:attrNameLst>
                                          <p:attrName>style.visibility</p:attrName>
                                        </p:attrNameLst>
                                      </p:cBhvr>
                                      <p:to>
                                        <p:strVal val="visible"/>
                                      </p:to>
                                    </p:set>
                                    <p:animEffect filter="dissolve" transition="in">
                                      <p:cBhvr>
                                        <p:cTn id="155" dur="1000"/>
                                        <p:tgtEl>
                                          <p:spTgt spid="79"/>
                                        </p:tgtEl>
                                      </p:cBhvr>
                                    </p:animEffect>
                                  </p:childTnLst>
                                </p:cTn>
                              </p:par>
                            </p:childTnLst>
                          </p:cTn>
                        </p:par>
                        <p:par>
                          <p:cTn id="156" fill="hold">
                            <p:stCondLst>
                              <p:cond delay="44000"/>
                            </p:stCondLst>
                            <p:childTnLst>
                              <p:par>
                                <p:cTn id="157" nodeType="afterEffect" presetClass="entr" presetSubtype="0" presetID="9" grpId="39" fill="hold">
                                  <p:stCondLst>
                                    <p:cond delay="100"/>
                                  </p:stCondLst>
                                  <p:iterate type="el" backwards="0">
                                    <p:tmAbs val="0"/>
                                  </p:iterate>
                                  <p:childTnLst>
                                    <p:set>
                                      <p:cBhvr>
                                        <p:cTn id="158" fill="hold"/>
                                        <p:tgtEl>
                                          <p:spTgt spid="88"/>
                                        </p:tgtEl>
                                        <p:attrNameLst>
                                          <p:attrName>style.visibility</p:attrName>
                                        </p:attrNameLst>
                                      </p:cBhvr>
                                      <p:to>
                                        <p:strVal val="visible"/>
                                      </p:to>
                                    </p:set>
                                    <p:animEffect filter="dissolve" transition="in">
                                      <p:cBhvr>
                                        <p:cTn id="159" dur="1000"/>
                                        <p:tgtEl>
                                          <p:spTgt spid="88"/>
                                        </p:tgtEl>
                                      </p:cBhvr>
                                    </p:animEffect>
                                  </p:childTnLst>
                                </p:cTn>
                              </p:par>
                            </p:childTnLst>
                          </p:cTn>
                        </p:par>
                        <p:par>
                          <p:cTn id="160" fill="hold">
                            <p:stCondLst>
                              <p:cond delay="45100"/>
                            </p:stCondLst>
                            <p:childTnLst>
                              <p:par>
                                <p:cTn id="161" nodeType="afterEffect" presetClass="entr" presetSubtype="0" presetID="9" grpId="40" fill="hold">
                                  <p:stCondLst>
                                    <p:cond delay="100"/>
                                  </p:stCondLst>
                                  <p:iterate type="el" backwards="0">
                                    <p:tmAbs val="0"/>
                                  </p:iterate>
                                  <p:childTnLst>
                                    <p:set>
                                      <p:cBhvr>
                                        <p:cTn id="162" fill="hold"/>
                                        <p:tgtEl>
                                          <p:spTgt spid="89"/>
                                        </p:tgtEl>
                                        <p:attrNameLst>
                                          <p:attrName>style.visibility</p:attrName>
                                        </p:attrNameLst>
                                      </p:cBhvr>
                                      <p:to>
                                        <p:strVal val="visible"/>
                                      </p:to>
                                    </p:set>
                                    <p:animEffect filter="dissolve" transition="in">
                                      <p:cBhvr>
                                        <p:cTn id="163" dur="1000"/>
                                        <p:tgtEl>
                                          <p:spTgt spid="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5" grpId="10"/>
      <p:bldP build="whole" bldLvl="1" animBg="1" rev="0" advAuto="0" spid="71" grpId="35"/>
      <p:bldP build="whole" bldLvl="1" animBg="1" rev="0" advAuto="0" spid="62" grpId="30"/>
      <p:bldP build="whole" bldLvl="1" animBg="1" rev="0" advAuto="0" spid="76" grpId="14"/>
      <p:bldP build="whole" bldLvl="1" animBg="1" rev="0" advAuto="0" spid="80" grpId="33"/>
      <p:bldP build="whole" bldLvl="1" animBg="1" rev="0" advAuto="0" spid="65" grpId="12"/>
      <p:bldP build="whole" bldLvl="1" animBg="1" rev="0" advAuto="0" spid="52" grpId="2"/>
      <p:bldP build="whole" bldLvl="1" animBg="1" rev="0" advAuto="0" spid="55" grpId="23"/>
      <p:bldP build="whole" bldLvl="1" animBg="1" rev="0" advAuto="0" spid="56" grpId="19"/>
      <p:bldP build="whole" bldLvl="1" animBg="1" rev="0" advAuto="0" spid="58" grpId="13"/>
      <p:bldP build="whole" bldLvl="1" animBg="1" rev="0" advAuto="0" spid="63" grpId="27"/>
      <p:bldP build="whole" bldLvl="1" animBg="1" rev="0" advAuto="0" spid="67" grpId="17"/>
      <p:bldP build="whole" bldLvl="1" animBg="1" rev="0" advAuto="0" spid="57" grpId="28"/>
      <p:bldP build="whole" bldLvl="1" animBg="1" rev="0" advAuto="0" spid="84" grpId="8"/>
      <p:bldP build="whole" bldLvl="1" animBg="1" rev="0" advAuto="0" spid="86" grpId="20"/>
      <p:bldP build="whole" bldLvl="1" animBg="1" rev="0" advAuto="0" spid="81" grpId="6"/>
      <p:bldP build="whole" bldLvl="1" animBg="1" rev="0" advAuto="0" spid="64" grpId="15"/>
      <p:bldP build="whole" bldLvl="1" animBg="1" rev="0" advAuto="0" spid="74" grpId="22"/>
      <p:bldP build="whole" bldLvl="1" animBg="1" rev="0" advAuto="0" spid="69" grpId="26"/>
      <p:bldP build="whole" bldLvl="1" animBg="1" rev="0" advAuto="0" spid="77" grpId="37"/>
      <p:bldP build="whole" bldLvl="1" animBg="1" rev="0" advAuto="0" spid="61" grpId="36"/>
      <p:bldP build="whole" bldLvl="1" animBg="1" rev="0" advAuto="0" spid="88" grpId="39"/>
      <p:bldP build="whole" bldLvl="1" animBg="1" rev="0" advAuto="0" spid="53" grpId="3"/>
      <p:bldP build="whole" bldLvl="1" animBg="1" rev="0" advAuto="0" spid="87" grpId="21"/>
      <p:bldP build="whole" bldLvl="1" animBg="1" rev="0" advAuto="0" spid="66" grpId="4"/>
      <p:bldP build="whole" bldLvl="1" animBg="1" rev="0" advAuto="0" spid="60" grpId="32"/>
      <p:bldP build="whole" bldLvl="1" animBg="1" rev="0" advAuto="0" spid="59" grpId="11"/>
      <p:bldP build="whole" bldLvl="1" animBg="1" rev="0" advAuto="0" spid="72" grpId="29"/>
      <p:bldP build="whole" bldLvl="1" animBg="1" rev="0" advAuto="0" spid="51" grpId="1"/>
      <p:bldP build="whole" bldLvl="1" animBg="1" rev="0" advAuto="0" spid="83" grpId="7"/>
      <p:bldP build="whole" bldLvl="1" animBg="1" rev="0" advAuto="0" spid="70" grpId="18"/>
      <p:bldP build="whole" bldLvl="1" animBg="1" rev="0" advAuto="0" spid="54" grpId="16"/>
      <p:bldP build="whole" bldLvl="1" animBg="1" rev="0" advAuto="0" spid="90" grpId="9"/>
      <p:bldP build="whole" bldLvl="1" animBg="1" rev="0" advAuto="0" spid="73" grpId="31"/>
      <p:bldP build="whole" bldLvl="1" animBg="1" rev="0" advAuto="0" spid="75" grpId="25"/>
      <p:bldP build="whole" bldLvl="1" animBg="1" rev="0" advAuto="0" spid="79" grpId="38"/>
      <p:bldP build="whole" bldLvl="1" animBg="1" rev="0" advAuto="0" spid="89" grpId="40"/>
      <p:bldP build="whole" bldLvl="1" animBg="1" rev="0" advAuto="0" spid="82" grpId="5"/>
      <p:bldP build="whole" bldLvl="1" animBg="1" rev="0" advAuto="0" spid="78" grpId="34"/>
      <p:bldP build="whole" bldLvl="1" animBg="1" rev="0" advAuto="0" spid="68" grpId="24"/>
    </p:bldLst>
  </p:timing>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0" name="Shape 190"/>
          <p:cNvSpPr/>
          <p:nvPr>
            <p:ph type="title"/>
          </p:nvPr>
        </p:nvSpPr>
        <p:spPr>
          <a:xfrm>
            <a:off x="952500" y="-12700"/>
            <a:ext cx="11099800" cy="2159000"/>
          </a:xfrm>
          <a:prstGeom prst="rect">
            <a:avLst/>
          </a:prstGeom>
        </p:spPr>
        <p:txBody>
          <a:bodyPr/>
          <a:lstStyle>
            <a:lvl1pPr>
              <a:defRPr>
                <a:solidFill>
                  <a:srgbClr val="FFFFFF"/>
                </a:solidFill>
              </a:defRPr>
            </a:lvl1pPr>
          </a:lstStyle>
          <a:p>
            <a:pPr lvl="0">
              <a:defRPr sz="1800">
                <a:solidFill>
                  <a:srgbClr val="000000"/>
                </a:solidFill>
              </a:defRPr>
            </a:pPr>
            <a:r>
              <a:rPr sz="8000">
                <a:solidFill>
                  <a:srgbClr val="FFFFFF"/>
                </a:solidFill>
              </a:rPr>
              <a:t>JSF (2)</a:t>
            </a:r>
          </a:p>
        </p:txBody>
      </p:sp>
      <p:sp>
        <p:nvSpPr>
          <p:cNvPr id="191" name="Shape 191"/>
          <p:cNvSpPr/>
          <p:nvPr>
            <p:ph type="body" idx="1"/>
          </p:nvPr>
        </p:nvSpPr>
        <p:spPr>
          <a:xfrm>
            <a:off x="952500" y="2032000"/>
            <a:ext cx="11099800" cy="6286500"/>
          </a:xfrm>
          <a:prstGeom prst="rect">
            <a:avLst/>
          </a:prstGeom>
        </p:spPr>
        <p:txBody>
          <a:bodyPr/>
          <a:lstStyle>
            <a:lvl1pPr marL="0" indent="0" defTabSz="531622">
              <a:spcBef>
                <a:spcPts val="3800"/>
              </a:spcBef>
              <a:buSzTx/>
              <a:buNone/>
              <a:defRPr sz="3276">
                <a:solidFill>
                  <a:srgbClr val="FFFFFF"/>
                </a:solidFill>
              </a:defRPr>
            </a:lvl1pPr>
          </a:lstStyle>
          <a:p>
            <a:pPr lvl="0">
              <a:defRPr sz="1800">
                <a:solidFill>
                  <a:srgbClr val="000000"/>
                </a:solidFill>
              </a:defRPr>
            </a:pPr>
            <a:r>
              <a:rPr sz="3276">
                <a:solidFill>
                  <a:srgbClr val="FFFFFF"/>
                </a:solidFill>
              </a:rPr>
              <a:t>With JSF, the model is CDI, the View is your Facelet pages, and the controller is the JSF lifecycle, as shown in Figure 1. One hallmark of UI component oriented MVC is the emphasis it places on the concept of “inversion of control (IoC)”. JSF takes this concept into the view tier, allowing you to define little bits of code for your view related concerns (conversion, validation, events). This, along with the existing IoC provided by CDI, means that JSF is much more about setting up the pieces and letting the framework do the rest (including managing the view state) than it is about managing the request/response flow of the underlying HTTP.</a:t>
            </a:r>
          </a:p>
        </p:txBody>
      </p:sp>
    </p:spTree>
  </p:cSld>
  <p:clrMapOvr>
    <a:masterClrMapping/>
  </p:clrMapOvr>
  <p:transitio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3" name="Shape 193"/>
          <p:cNvSpPr/>
          <p:nvPr>
            <p:ph type="title"/>
          </p:nvPr>
        </p:nvSpPr>
        <p:spPr>
          <a:xfrm>
            <a:off x="952500" y="-368300"/>
            <a:ext cx="11099800" cy="2159000"/>
          </a:xfrm>
          <a:prstGeom prst="rect">
            <a:avLst/>
          </a:prstGeom>
        </p:spPr>
        <p:txBody>
          <a:bodyPr/>
          <a:lstStyle>
            <a:lvl1pPr>
              <a:defRPr>
                <a:solidFill>
                  <a:srgbClr val="FFFFFF"/>
                </a:solidFill>
              </a:defRPr>
            </a:lvl1pPr>
          </a:lstStyle>
          <a:p>
            <a:pPr lvl="0">
              <a:defRPr sz="1800">
                <a:solidFill>
                  <a:srgbClr val="000000"/>
                </a:solidFill>
              </a:defRPr>
            </a:pPr>
            <a:r>
              <a:rPr sz="8000">
                <a:solidFill>
                  <a:srgbClr val="FFFFFF"/>
                </a:solidFill>
              </a:rPr>
              <a:t>MVC 1.0</a:t>
            </a:r>
          </a:p>
        </p:txBody>
      </p:sp>
      <p:sp>
        <p:nvSpPr>
          <p:cNvPr id="194" name="Shape 194"/>
          <p:cNvSpPr/>
          <p:nvPr>
            <p:ph type="body" idx="1"/>
          </p:nvPr>
        </p:nvSpPr>
        <p:spPr>
          <a:xfrm>
            <a:off x="952500" y="1435100"/>
            <a:ext cx="11099800" cy="6286500"/>
          </a:xfrm>
          <a:prstGeom prst="rect">
            <a:avLst/>
          </a:prstGeom>
        </p:spPr>
        <p:txBody>
          <a:bodyPr anchor="t"/>
          <a:lstStyle/>
          <a:p>
            <a:pPr lvl="0">
              <a:defRPr sz="1800"/>
            </a:pPr>
            <a:r>
              <a:rPr sz="3600">
                <a:solidFill>
                  <a:srgbClr val="FFFFFF"/>
                </a:solidFill>
              </a:rPr>
              <a:t>Action Oriented MVC == MVC 1.0</a:t>
            </a:r>
            <a:endParaRPr sz="3600">
              <a:solidFill>
                <a:srgbClr val="FFFFFF"/>
              </a:solidFill>
            </a:endParaRPr>
          </a:p>
          <a:p>
            <a:pPr lvl="0">
              <a:defRPr sz="1800"/>
            </a:pPr>
            <a:r>
              <a:rPr sz="3600">
                <a:solidFill>
                  <a:srgbClr val="FFFFFF"/>
                </a:solidFill>
              </a:rPr>
              <a:t>Action oriented MVCs are quite popular. You can think about Action Oriented MVC as Struts 1 or Struts 2, or the most popular Action oriented MVC framework today - Spring MVC</a:t>
            </a:r>
          </a:p>
        </p:txBody>
      </p:sp>
      <p:pic>
        <p:nvPicPr>
          <p:cNvPr id="195" name="pasted-image.png"/>
          <p:cNvPicPr/>
          <p:nvPr/>
        </p:nvPicPr>
        <p:blipFill>
          <a:blip r:embed="rId3">
            <a:extLst/>
          </a:blip>
          <a:stretch>
            <a:fillRect/>
          </a:stretch>
        </p:blipFill>
        <p:spPr>
          <a:xfrm>
            <a:off x="863600" y="4883150"/>
            <a:ext cx="10513578" cy="3803755"/>
          </a:xfrm>
          <a:prstGeom prst="rect">
            <a:avLst/>
          </a:prstGeom>
          <a:ln w="12700">
            <a:miter lim="400000"/>
          </a:ln>
        </p:spPr>
      </p:pic>
    </p:spTree>
  </p:cSld>
  <p:clrMapOvr>
    <a:masterClrMapping/>
  </p:clrMapOvr>
  <p:transitio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7" name="Shape 197"/>
          <p:cNvSpPr/>
          <p:nvPr>
            <p:ph type="title"/>
          </p:nvPr>
        </p:nvSpPr>
        <p:spPr>
          <a:prstGeom prst="rect">
            <a:avLst/>
          </a:prstGeom>
        </p:spPr>
        <p:txBody>
          <a:bodyPr/>
          <a:lstStyle>
            <a:lvl1pPr>
              <a:defRPr>
                <a:solidFill>
                  <a:srgbClr val="FFFFFF"/>
                </a:solidFill>
              </a:defRPr>
            </a:lvl1pPr>
          </a:lstStyle>
          <a:p>
            <a:pPr lvl="0">
              <a:defRPr sz="1800">
                <a:solidFill>
                  <a:srgbClr val="000000"/>
                </a:solidFill>
              </a:defRPr>
            </a:pPr>
            <a:r>
              <a:rPr sz="8000">
                <a:solidFill>
                  <a:srgbClr val="FFFFFF"/>
                </a:solidFill>
              </a:rPr>
              <a:t>MVC 1.0 (2)</a:t>
            </a:r>
          </a:p>
        </p:txBody>
      </p:sp>
      <p:sp>
        <p:nvSpPr>
          <p:cNvPr id="198" name="Shape 198"/>
          <p:cNvSpPr/>
          <p:nvPr>
            <p:ph type="body" idx="1"/>
          </p:nvPr>
        </p:nvSpPr>
        <p:spPr>
          <a:prstGeom prst="rect">
            <a:avLst/>
          </a:prstGeom>
        </p:spPr>
        <p:txBody>
          <a:bodyPr/>
          <a:lstStyle>
            <a:lvl1pPr marL="0" indent="0">
              <a:buSzTx/>
              <a:buNone/>
              <a:defRPr>
                <a:solidFill>
                  <a:srgbClr val="FFFFFF"/>
                </a:solidFill>
              </a:defRPr>
            </a:lvl1pPr>
          </a:lstStyle>
          <a:p>
            <a:pPr lvl="0">
              <a:defRPr sz="1800">
                <a:solidFill>
                  <a:srgbClr val="000000"/>
                </a:solidFill>
              </a:defRPr>
            </a:pPr>
            <a:r>
              <a:rPr sz="3600">
                <a:solidFill>
                  <a:srgbClr val="FFFFFF"/>
                </a:solidFill>
              </a:rPr>
              <a:t>The controller dispatches to a specific action, based on information in the request. Each action does a specific thing to transform the request and take action on it, possibly updating the model tier. This approach does not try to hide the request/response model of the underlying HTTP, and it also says absolutely nothing about the specifics of the HTML/CSS/JS comprising the UI.</a:t>
            </a:r>
          </a:p>
        </p:txBody>
      </p:sp>
    </p:spTree>
  </p:cSld>
  <p:clrMapOvr>
    <a:masterClrMapping/>
  </p:clrMapOvr>
  <p:transition spd="med" advClick="1"/>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0" name="Shape 200"/>
          <p:cNvSpPr/>
          <p:nvPr>
            <p:ph type="title"/>
          </p:nvPr>
        </p:nvSpPr>
        <p:spPr>
          <a:xfrm>
            <a:off x="952500" y="101600"/>
            <a:ext cx="11099800" cy="2159000"/>
          </a:xfrm>
          <a:prstGeom prst="rect">
            <a:avLst/>
          </a:prstGeom>
        </p:spPr>
        <p:txBody>
          <a:bodyPr/>
          <a:lstStyle>
            <a:lvl1pPr defTabSz="502412">
              <a:defRPr sz="6880">
                <a:solidFill>
                  <a:srgbClr val="FFFFFF"/>
                </a:solidFill>
              </a:defRPr>
            </a:lvl1pPr>
          </a:lstStyle>
          <a:p>
            <a:pPr lvl="0">
              <a:defRPr sz="1800">
                <a:solidFill>
                  <a:srgbClr val="000000"/>
                </a:solidFill>
              </a:defRPr>
            </a:pPr>
            <a:r>
              <a:rPr sz="6880">
                <a:solidFill>
                  <a:srgbClr val="FFFFFF"/>
                </a:solidFill>
              </a:rPr>
              <a:t>5 rules when using MVC 1.0</a:t>
            </a:r>
          </a:p>
        </p:txBody>
      </p:sp>
      <p:sp>
        <p:nvSpPr>
          <p:cNvPr id="201" name="Shape 201"/>
          <p:cNvSpPr/>
          <p:nvPr>
            <p:ph type="body" idx="1"/>
          </p:nvPr>
        </p:nvSpPr>
        <p:spPr>
          <a:xfrm>
            <a:off x="952500" y="2235200"/>
            <a:ext cx="11099800" cy="6286500"/>
          </a:xfrm>
          <a:prstGeom prst="rect">
            <a:avLst/>
          </a:prstGeom>
        </p:spPr>
        <p:txBody>
          <a:bodyPr/>
          <a:lstStyle/>
          <a:p>
            <a:pPr lvl="0" marL="395604" indent="-395604" defTabSz="519937">
              <a:spcBef>
                <a:spcPts val="3700"/>
              </a:spcBef>
              <a:defRPr sz="1800"/>
            </a:pPr>
            <a:r>
              <a:rPr sz="3204">
                <a:solidFill>
                  <a:srgbClr val="FFFFFF"/>
                </a:solidFill>
              </a:rPr>
              <a:t>Use of JAX-RS annotations + MVC specific annotations to create your controllers</a:t>
            </a:r>
            <a:endParaRPr sz="3204">
              <a:solidFill>
                <a:srgbClr val="FFFFFF"/>
              </a:solidFill>
            </a:endParaRPr>
          </a:p>
          <a:p>
            <a:pPr lvl="0" marL="395604" indent="-395604" defTabSz="519937">
              <a:spcBef>
                <a:spcPts val="3700"/>
              </a:spcBef>
              <a:defRPr sz="1800"/>
            </a:pPr>
            <a:r>
              <a:rPr sz="3204">
                <a:solidFill>
                  <a:srgbClr val="FFFFFF"/>
                </a:solidFill>
              </a:rPr>
              <a:t>Use of CDI as the model tier</a:t>
            </a:r>
            <a:endParaRPr sz="3204">
              <a:solidFill>
                <a:srgbClr val="FFFFFF"/>
              </a:solidFill>
            </a:endParaRPr>
          </a:p>
          <a:p>
            <a:pPr lvl="0" marL="395604" indent="-395604" defTabSz="519937">
              <a:spcBef>
                <a:spcPts val="3700"/>
              </a:spcBef>
              <a:defRPr sz="1800"/>
            </a:pPr>
            <a:r>
              <a:rPr sz="3204">
                <a:solidFill>
                  <a:srgbClr val="FFFFFF"/>
                </a:solidFill>
              </a:rPr>
              <a:t>Use of Bean Validation as the validation layer</a:t>
            </a:r>
            <a:endParaRPr sz="3204">
              <a:solidFill>
                <a:srgbClr val="FFFFFF"/>
              </a:solidFill>
            </a:endParaRPr>
          </a:p>
          <a:p>
            <a:pPr lvl="0" marL="395604" indent="-395604" defTabSz="519937">
              <a:spcBef>
                <a:spcPts val="3700"/>
              </a:spcBef>
              <a:defRPr sz="1800"/>
            </a:pPr>
            <a:r>
              <a:rPr sz="3204">
                <a:solidFill>
                  <a:srgbClr val="FFFFFF"/>
                </a:solidFill>
              </a:rPr>
              <a:t>Use of Expression Language as the glue between the view and the model</a:t>
            </a:r>
            <a:endParaRPr sz="3204">
              <a:solidFill>
                <a:srgbClr val="FFFFFF"/>
              </a:solidFill>
            </a:endParaRPr>
          </a:p>
          <a:p>
            <a:pPr lvl="0" marL="395604" indent="-395604" defTabSz="519937">
              <a:spcBef>
                <a:spcPts val="3700"/>
              </a:spcBef>
              <a:defRPr sz="1800"/>
            </a:pPr>
            <a:r>
              <a:rPr sz="3204">
                <a:solidFill>
                  <a:srgbClr val="FFFFFF"/>
                </a:solidFill>
              </a:rPr>
              <a:t>Use of Facelets and/or JSP(+JSTL) as the supported view declaration languages, but you can use whatever you like.</a:t>
            </a:r>
          </a:p>
        </p:txBody>
      </p:sp>
    </p:spTree>
  </p:cSld>
  <p:clrMapOvr>
    <a:masterClrMapping/>
  </p:clrMapOvr>
  <p:transition spd="med" advClick="1"/>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3" name="Shape 203"/>
          <p:cNvSpPr/>
          <p:nvPr>
            <p:ph type="title"/>
          </p:nvPr>
        </p:nvSpPr>
        <p:spPr>
          <a:prstGeom prst="rect">
            <a:avLst/>
          </a:prstGeom>
        </p:spPr>
        <p:txBody>
          <a:bodyPr/>
          <a:lstStyle/>
          <a:p>
            <a:pPr lvl="0" defTabSz="514095">
              <a:defRPr sz="1800"/>
            </a:pPr>
            <a:r>
              <a:rPr sz="7040">
                <a:solidFill>
                  <a:srgbClr val="FFFFFF"/>
                </a:solidFill>
              </a:rPr>
              <a:t>Enough bullshit </a:t>
            </a:r>
            <a:endParaRPr sz="7040">
              <a:solidFill>
                <a:srgbClr val="FFFFFF"/>
              </a:solidFill>
            </a:endParaRPr>
          </a:p>
          <a:p>
            <a:pPr lvl="0" defTabSz="514095">
              <a:defRPr sz="1800"/>
            </a:pPr>
            <a:r>
              <a:rPr sz="7040">
                <a:solidFill>
                  <a:srgbClr val="FFFFFF"/>
                </a:solidFill>
              </a:rPr>
              <a:t>lets code.</a:t>
            </a:r>
            <a:endParaRPr sz="7040">
              <a:solidFill>
                <a:srgbClr val="FFFFFF"/>
              </a:solidFill>
            </a:endParaRPr>
          </a:p>
        </p:txBody>
      </p:sp>
    </p:spTree>
  </p:cSld>
  <p:clrMapOvr>
    <a:masterClrMapping/>
  </p:clrMapOvr>
  <p:transition spd="med" advClick="1"/>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 name="Shape 205"/>
          <p:cNvSpPr/>
          <p:nvPr>
            <p:ph type="title"/>
          </p:nvPr>
        </p:nvSpPr>
        <p:spPr>
          <a:prstGeom prst="rect">
            <a:avLst/>
          </a:prstGeom>
        </p:spPr>
        <p:txBody>
          <a:bodyPr/>
          <a:lstStyle/>
          <a:p>
            <a:pPr lvl="0">
              <a:defRPr sz="1800"/>
            </a:pPr>
            <a:r>
              <a:rPr sz="8000"/>
              <a:t>MVC 1.0 - other bits</a:t>
            </a:r>
          </a:p>
        </p:txBody>
      </p:sp>
      <p:sp>
        <p:nvSpPr>
          <p:cNvPr id="206" name="Shape 206"/>
          <p:cNvSpPr/>
          <p:nvPr>
            <p:ph type="body" idx="1"/>
          </p:nvPr>
        </p:nvSpPr>
        <p:spPr>
          <a:prstGeom prst="rect">
            <a:avLst/>
          </a:prstGeom>
        </p:spPr>
        <p:txBody>
          <a:bodyPr/>
          <a:lstStyle/>
          <a:p>
            <a:pPr lvl="0">
              <a:defRPr sz="1800"/>
            </a:pPr>
            <a:r>
              <a:rPr sz="3600"/>
              <a:t>I will show some “more” examples and we will discuss them together.</a:t>
            </a:r>
          </a:p>
        </p:txBody>
      </p:sp>
    </p:spTree>
  </p:cSld>
  <p:clrMapOvr>
    <a:masterClrMapping/>
  </p:clrMapOvr>
  <p:transition spd="med" advClick="1"/>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nvSpPr>
        <p:spPr>
          <a:xfrm>
            <a:off x="492447" y="38137"/>
            <a:ext cx="8619605" cy="941062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gn="l">
              <a:defRPr sz="1800">
                <a:solidFill>
                  <a:srgbClr val="000000"/>
                </a:solidFill>
              </a:defRPr>
            </a:pPr>
            <a:r>
              <a:rPr sz="3600">
                <a:latin typeface="Monaco"/>
                <a:ea typeface="Monaco"/>
                <a:cs typeface="Monaco"/>
                <a:sym typeface="Monaco"/>
              </a:rPr>
              <a:t>@Controller</a:t>
            </a:r>
            <a:endParaRPr sz="3600">
              <a:latin typeface="Monaco"/>
              <a:ea typeface="Monaco"/>
              <a:cs typeface="Monaco"/>
              <a:sym typeface="Monaco"/>
            </a:endParaRPr>
          </a:p>
          <a:p>
            <a:pPr lvl="0" algn="l">
              <a:defRPr sz="1800">
                <a:solidFill>
                  <a:srgbClr val="000000"/>
                </a:solidFill>
              </a:defRPr>
            </a:pPr>
            <a:r>
              <a:rPr sz="3600">
                <a:latin typeface="Monaco"/>
                <a:ea typeface="Monaco"/>
                <a:cs typeface="Monaco"/>
                <a:sym typeface="Monaco"/>
              </a:rPr>
              <a:t>@Path(“hello")</a:t>
            </a:r>
            <a:endParaRPr sz="3600">
              <a:latin typeface="Monaco"/>
              <a:ea typeface="Monaco"/>
              <a:cs typeface="Monaco"/>
              <a:sym typeface="Monaco"/>
            </a:endParaRPr>
          </a:p>
          <a:p>
            <a:pPr lvl="0" algn="l">
              <a:defRPr sz="1800">
                <a:solidFill>
                  <a:srgbClr val="000000"/>
                </a:solidFill>
              </a:defRPr>
            </a:pPr>
            <a:r>
              <a:rPr sz="3600">
                <a:latin typeface="Monaco"/>
                <a:ea typeface="Monaco"/>
                <a:cs typeface="Monaco"/>
                <a:sym typeface="Monaco"/>
              </a:rPr>
              <a:t>public class HelloController {</a:t>
            </a:r>
            <a:endParaRPr sz="3600">
              <a:latin typeface="Monaco"/>
              <a:ea typeface="Monaco"/>
              <a:cs typeface="Monaco"/>
              <a:sym typeface="Monaco"/>
            </a:endParaRPr>
          </a:p>
          <a:p>
            <a:pPr lvl="0" algn="l">
              <a:defRPr sz="1800">
                <a:solidFill>
                  <a:srgbClr val="000000"/>
                </a:solidFill>
              </a:defRPr>
            </a:pPr>
            <a:endParaRPr sz="3600">
              <a:latin typeface="Monaco"/>
              <a:ea typeface="Monaco"/>
              <a:cs typeface="Monaco"/>
              <a:sym typeface="Monaco"/>
            </a:endParaRPr>
          </a:p>
          <a:p>
            <a:pPr lvl="0" algn="l">
              <a:defRPr sz="1800">
                <a:solidFill>
                  <a:srgbClr val="000000"/>
                </a:solidFill>
              </a:defRPr>
            </a:pPr>
            <a:r>
              <a:rPr sz="3600">
                <a:latin typeface="Monaco"/>
                <a:ea typeface="Monaco"/>
                <a:cs typeface="Monaco"/>
                <a:sym typeface="Monaco"/>
              </a:rPr>
              <a:t>@GET @Path(“void")</a:t>
            </a:r>
            <a:endParaRPr sz="3600">
              <a:latin typeface="Monaco"/>
              <a:ea typeface="Monaco"/>
              <a:cs typeface="Monaco"/>
              <a:sym typeface="Monaco"/>
            </a:endParaRPr>
          </a:p>
          <a:p>
            <a:pPr lvl="0" algn="l">
              <a:defRPr sz="1800">
                <a:solidFill>
                  <a:srgbClr val="000000"/>
                </a:solidFill>
              </a:defRPr>
            </a:pPr>
            <a:r>
              <a:rPr sz="3600">
                <a:latin typeface="Monaco"/>
                <a:ea typeface="Monaco"/>
                <a:cs typeface="Monaco"/>
                <a:sym typeface="Monaco"/>
              </a:rPr>
              <a:t>@View(“hello.jsp")</a:t>
            </a:r>
            <a:endParaRPr sz="3600">
              <a:latin typeface="Monaco"/>
              <a:ea typeface="Monaco"/>
              <a:cs typeface="Monaco"/>
              <a:sym typeface="Monaco"/>
            </a:endParaRPr>
          </a:p>
          <a:p>
            <a:pPr lvl="0" algn="l">
              <a:defRPr sz="1800">
                <a:solidFill>
                  <a:srgbClr val="000000"/>
                </a:solidFill>
              </a:defRPr>
            </a:pPr>
            <a:r>
              <a:rPr sz="3600">
                <a:latin typeface="Monaco"/>
                <a:ea typeface="Monaco"/>
                <a:cs typeface="Monaco"/>
                <a:sym typeface="Monaco"/>
              </a:rPr>
              <a:t>public void helloVoid() {</a:t>
            </a:r>
            <a:endParaRPr sz="3600">
              <a:latin typeface="Monaco"/>
              <a:ea typeface="Monaco"/>
              <a:cs typeface="Monaco"/>
              <a:sym typeface="Monaco"/>
            </a:endParaRPr>
          </a:p>
          <a:p>
            <a:pPr lvl="0" algn="l">
              <a:defRPr sz="1800">
                <a:solidFill>
                  <a:srgbClr val="000000"/>
                </a:solidFill>
              </a:defRPr>
            </a:pPr>
            <a:r>
              <a:rPr sz="3600">
                <a:latin typeface="Monaco"/>
                <a:ea typeface="Monaco"/>
                <a:cs typeface="Monaco"/>
                <a:sym typeface="Monaco"/>
              </a:rPr>
              <a:t> // a void method ?</a:t>
            </a:r>
            <a:endParaRPr sz="3600">
              <a:latin typeface="Monaco"/>
              <a:ea typeface="Monaco"/>
              <a:cs typeface="Monaco"/>
              <a:sym typeface="Monaco"/>
            </a:endParaRPr>
          </a:p>
          <a:p>
            <a:pPr lvl="0" algn="l">
              <a:defRPr sz="1800">
                <a:solidFill>
                  <a:srgbClr val="000000"/>
                </a:solidFill>
              </a:defRPr>
            </a:pPr>
            <a:r>
              <a:rPr sz="3600">
                <a:latin typeface="Monaco"/>
                <a:ea typeface="Monaco"/>
                <a:cs typeface="Monaco"/>
                <a:sym typeface="Monaco"/>
              </a:rPr>
              <a:t>}</a:t>
            </a:r>
            <a:endParaRPr sz="3600">
              <a:latin typeface="Monaco"/>
              <a:ea typeface="Monaco"/>
              <a:cs typeface="Monaco"/>
              <a:sym typeface="Monaco"/>
            </a:endParaRPr>
          </a:p>
          <a:p>
            <a:pPr lvl="0" algn="l">
              <a:defRPr sz="1800">
                <a:solidFill>
                  <a:srgbClr val="000000"/>
                </a:solidFill>
              </a:defRPr>
            </a:pPr>
            <a:endParaRPr sz="3600">
              <a:latin typeface="Monaco"/>
              <a:ea typeface="Monaco"/>
              <a:cs typeface="Monaco"/>
              <a:sym typeface="Monaco"/>
            </a:endParaRPr>
          </a:p>
          <a:p>
            <a:pPr lvl="0" algn="l" defTabSz="457200">
              <a:defRPr sz="1800">
                <a:solidFill>
                  <a:srgbClr val="000000"/>
                </a:solidFill>
              </a:defRPr>
            </a:pPr>
            <a:r>
              <a:rPr sz="3600">
                <a:latin typeface="Monaco"/>
                <a:ea typeface="Monaco"/>
                <a:cs typeface="Monaco"/>
                <a:sym typeface="Monaco"/>
              </a:rPr>
              <a:t>@GET @Path("string")</a:t>
            </a:r>
            <a:endParaRPr sz="3600">
              <a:latin typeface="Monaco"/>
              <a:ea typeface="Monaco"/>
              <a:cs typeface="Monaco"/>
              <a:sym typeface="Monaco"/>
            </a:endParaRPr>
          </a:p>
          <a:p>
            <a:pPr lvl="0" algn="l" defTabSz="457200">
              <a:defRPr sz="1800">
                <a:solidFill>
                  <a:srgbClr val="000000"/>
                </a:solidFill>
              </a:defRPr>
            </a:pPr>
            <a:r>
              <a:rPr sz="3600">
                <a:latin typeface="Monaco"/>
                <a:ea typeface="Monaco"/>
                <a:cs typeface="Monaco"/>
                <a:sym typeface="Monaco"/>
              </a:rPr>
              <a:t>public String helloString() {</a:t>
            </a:r>
            <a:endParaRPr sz="3600">
              <a:latin typeface="Monaco"/>
              <a:ea typeface="Monaco"/>
              <a:cs typeface="Monaco"/>
              <a:sym typeface="Monaco"/>
            </a:endParaRPr>
          </a:p>
          <a:p>
            <a:pPr lvl="0" algn="l" defTabSz="457200">
              <a:defRPr sz="1800">
                <a:solidFill>
                  <a:srgbClr val="000000"/>
                </a:solidFill>
              </a:defRPr>
            </a:pPr>
            <a:r>
              <a:rPr sz="3600">
                <a:latin typeface="Monaco"/>
                <a:ea typeface="Monaco"/>
                <a:cs typeface="Monaco"/>
                <a:sym typeface="Monaco"/>
              </a:rPr>
              <a:t>    return “/hello.jsp";</a:t>
            </a:r>
            <a:endParaRPr sz="3600">
              <a:latin typeface="Monaco"/>
              <a:ea typeface="Monaco"/>
              <a:cs typeface="Monaco"/>
              <a:sym typeface="Monaco"/>
            </a:endParaRPr>
          </a:p>
          <a:p>
            <a:pPr lvl="0" algn="l" defTabSz="457200">
              <a:defRPr sz="1800">
                <a:solidFill>
                  <a:srgbClr val="000000"/>
                </a:solidFill>
              </a:defRPr>
            </a:pPr>
            <a:r>
              <a:rPr sz="3600">
                <a:latin typeface="Monaco"/>
                <a:ea typeface="Monaco"/>
                <a:cs typeface="Monaco"/>
                <a:sym typeface="Monaco"/>
              </a:rPr>
              <a:t>}</a:t>
            </a:r>
            <a:endParaRPr sz="3600">
              <a:latin typeface="Monaco"/>
              <a:ea typeface="Monaco"/>
              <a:cs typeface="Monaco"/>
              <a:sym typeface="Monaco"/>
            </a:endParaRPr>
          </a:p>
          <a:p>
            <a:pPr lvl="0" algn="l" defTabSz="457200">
              <a:defRPr sz="1800">
                <a:solidFill>
                  <a:srgbClr val="000000"/>
                </a:solidFill>
              </a:defRPr>
            </a:pPr>
            <a:endParaRPr sz="1300">
              <a:latin typeface="Times"/>
              <a:ea typeface="Times"/>
              <a:cs typeface="Times"/>
              <a:sym typeface="Times"/>
            </a:endParaRPr>
          </a:p>
          <a:p>
            <a:pPr lvl="0" algn="l">
              <a:defRPr sz="1800">
                <a:solidFill>
                  <a:srgbClr val="000000"/>
                </a:solidFill>
              </a:defRPr>
            </a:pPr>
            <a:r>
              <a:rPr sz="3600">
                <a:latin typeface="Monaco"/>
                <a:ea typeface="Monaco"/>
                <a:cs typeface="Monaco"/>
                <a:sym typeface="Monaco"/>
              </a:rPr>
              <a:t>…</a:t>
            </a:r>
          </a:p>
        </p:txBody>
      </p:sp>
    </p:spTree>
  </p:cSld>
  <p:clrMapOvr>
    <a:masterClrMapping/>
  </p:clrMapOvr>
  <p:transition spd="med" advClick="1"/>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0" name="Shape 210"/>
          <p:cNvSpPr/>
          <p:nvPr/>
        </p:nvSpPr>
        <p:spPr>
          <a:xfrm>
            <a:off x="492447" y="38137"/>
            <a:ext cx="12064406" cy="1004986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gn="l">
              <a:defRPr sz="1800">
                <a:solidFill>
                  <a:srgbClr val="000000"/>
                </a:solidFill>
              </a:defRPr>
            </a:pPr>
            <a:r>
              <a:rPr sz="3200">
                <a:latin typeface="Monaco"/>
                <a:ea typeface="Monaco"/>
                <a:cs typeface="Monaco"/>
                <a:sym typeface="Monaco"/>
              </a:rPr>
              <a:t>…</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@GET @Path("viewable")</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public Viewable helloViewable() {</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    return new Viewable("hello.jsp");</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a:t>
            </a:r>
            <a:endParaRPr sz="3200">
              <a:latin typeface="Monaco"/>
              <a:ea typeface="Monaco"/>
              <a:cs typeface="Monaco"/>
              <a:sym typeface="Monaco"/>
            </a:endParaRPr>
          </a:p>
          <a:p>
            <a:pPr lvl="0" algn="l" defTabSz="457200">
              <a:defRPr sz="1800">
                <a:solidFill>
                  <a:srgbClr val="000000"/>
                </a:solidFill>
              </a:defRPr>
            </a:pP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@GET @Path("response")</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public Response helloResponse() {</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    return Response.status(Response.Status.OK)</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                   .entity("hello.jsp").build();</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a:t>
            </a:r>
            <a:endParaRPr sz="3200">
              <a:latin typeface="Monaco"/>
              <a:ea typeface="Monaco"/>
              <a:cs typeface="Monaco"/>
              <a:sym typeface="Monaco"/>
            </a:endParaRPr>
          </a:p>
          <a:p>
            <a:pPr lvl="0" algn="l" defTabSz="457200">
              <a:defRPr sz="1800">
                <a:solidFill>
                  <a:srgbClr val="000000"/>
                </a:solidFill>
              </a:defRPr>
            </a:pP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@GET @Path("myview")</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      public MyView helloMyView() {</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          return new MyView("hello.jsp");</a:t>
            </a:r>
            <a:endParaRPr sz="3200">
              <a:latin typeface="Monaco"/>
              <a:ea typeface="Monaco"/>
              <a:cs typeface="Monaco"/>
              <a:sym typeface="Monaco"/>
            </a:endParaRPr>
          </a:p>
          <a:p>
            <a:pPr lvl="0" algn="l" defTabSz="457200">
              <a:defRPr sz="1800">
                <a:solidFill>
                  <a:srgbClr val="000000"/>
                </a:solidFill>
              </a:defRPr>
            </a:pPr>
            <a:r>
              <a:rPr sz="3200">
                <a:latin typeface="Monaco"/>
                <a:ea typeface="Monaco"/>
                <a:cs typeface="Monaco"/>
                <a:sym typeface="Monaco"/>
              </a:rPr>
              <a:t> // toString() -&gt; "hello.jsp"</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a:t>
            </a:r>
            <a:endParaRPr sz="3200">
              <a:latin typeface="Monaco"/>
              <a:ea typeface="Monaco"/>
              <a:cs typeface="Monaco"/>
              <a:sym typeface="Monaco"/>
            </a:endParaRPr>
          </a:p>
        </p:txBody>
      </p:sp>
    </p:spTree>
  </p:cSld>
  <p:clrMapOvr>
    <a:masterClrMapping/>
  </p:clrMapOvr>
  <p:transition spd="med" advClick="1"/>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2" name="Shape 212"/>
          <p:cNvSpPr/>
          <p:nvPr/>
        </p:nvSpPr>
        <p:spPr>
          <a:xfrm>
            <a:off x="492447" y="723937"/>
            <a:ext cx="11576646" cy="744636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gn="l" defTabSz="457200">
              <a:spcBef>
                <a:spcPts val="1200"/>
              </a:spcBef>
              <a:defRPr sz="1800">
                <a:solidFill>
                  <a:srgbClr val="000000"/>
                </a:solidFill>
              </a:defRPr>
            </a:pPr>
            <a:r>
              <a:rPr sz="3200">
                <a:latin typeface="Monaco"/>
                <a:ea typeface="Monaco"/>
                <a:cs typeface="Monaco"/>
                <a:sym typeface="Monaco"/>
              </a:rPr>
              <a:t>@GET</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@Controller</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public Response getById(@PathParam("id") </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String id) {</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if (id.length() == 0) {</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return Response.status(Response.Status.BAD_REQUEST)</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.entity(“error.jsp")</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.build();</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a:t>
            </a:r>
          </a:p>
        </p:txBody>
      </p:sp>
    </p:spTree>
  </p:cSld>
  <p:clrMapOvr>
    <a:masterClrMapping/>
  </p:clrMapOvr>
  <p:transition spd="med" advClick="1"/>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4" name="Shape 214"/>
          <p:cNvSpPr/>
          <p:nvPr/>
        </p:nvSpPr>
        <p:spPr>
          <a:xfrm>
            <a:off x="492447" y="723937"/>
            <a:ext cx="10570568" cy="814486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gn="l" defTabSz="457200">
              <a:spcBef>
                <a:spcPts val="1200"/>
              </a:spcBef>
              <a:defRPr sz="1800">
                <a:solidFill>
                  <a:srgbClr val="000000"/>
                </a:solidFill>
              </a:defRPr>
            </a:pPr>
            <a:r>
              <a:rPr sz="3200">
                <a:latin typeface="Monaco"/>
                <a:ea typeface="Monaco"/>
                <a:cs typeface="Monaco"/>
                <a:sym typeface="Monaco"/>
              </a:rPr>
              <a:t> @GET</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@Controller</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public Response redirect() {</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return Response.seeOther(URI.create("see/here")).build();</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 }</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//or </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@GET</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@Controller</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public String redirect() {</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return "redirect:see/here";</a:t>
            </a:r>
            <a:endParaRPr sz="3200">
              <a:latin typeface="Monaco"/>
              <a:ea typeface="Monaco"/>
              <a:cs typeface="Monaco"/>
              <a:sym typeface="Monaco"/>
            </a:endParaRPr>
          </a:p>
          <a:p>
            <a:pPr lvl="0" algn="l" defTabSz="457200">
              <a:spcBef>
                <a:spcPts val="1200"/>
              </a:spcBef>
              <a:defRPr sz="1800">
                <a:solidFill>
                  <a:srgbClr val="000000"/>
                </a:solidFill>
              </a:defRPr>
            </a:pPr>
            <a:r>
              <a:rPr sz="3200">
                <a:latin typeface="Monaco"/>
                <a:ea typeface="Monaco"/>
                <a:cs typeface="Monaco"/>
                <a:sym typeface="Monaco"/>
              </a:rPr>
              <a:t>}</a:t>
            </a:r>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2" name="Shape 92"/>
          <p:cNvSpPr/>
          <p:nvPr>
            <p:ph type="title"/>
          </p:nvPr>
        </p:nvSpPr>
        <p:spPr>
          <a:xfrm>
            <a:off x="1155700" y="-342900"/>
            <a:ext cx="10464800" cy="3302000"/>
          </a:xfrm>
          <a:prstGeom prst="rect">
            <a:avLst/>
          </a:prstGeom>
        </p:spPr>
        <p:txBody>
          <a:bodyPr/>
          <a:lstStyle/>
          <a:p>
            <a:pPr lvl="0">
              <a:defRPr sz="1800">
                <a:solidFill>
                  <a:srgbClr val="000000"/>
                </a:solidFill>
              </a:defRPr>
            </a:pPr>
            <a:r>
              <a:rPr sz="8000">
                <a:solidFill>
                  <a:srgbClr val="FFFFFF"/>
                </a:solidFill>
              </a:rPr>
              <a:t>Bulgarian Java User Group</a:t>
            </a:r>
          </a:p>
        </p:txBody>
      </p:sp>
      <p:pic>
        <p:nvPicPr>
          <p:cNvPr id="93" name="BGJUG-logo.png"/>
          <p:cNvPicPr/>
          <p:nvPr/>
        </p:nvPicPr>
        <p:blipFill>
          <a:blip r:embed="rId2">
            <a:extLst/>
          </a:blip>
          <a:stretch>
            <a:fillRect/>
          </a:stretch>
        </p:blipFill>
        <p:spPr>
          <a:xfrm>
            <a:off x="10553700" y="1365250"/>
            <a:ext cx="1625600" cy="1155700"/>
          </a:xfrm>
          <a:prstGeom prst="rect">
            <a:avLst/>
          </a:prstGeom>
          <a:ln w="12700">
            <a:miter lim="400000"/>
          </a:ln>
        </p:spPr>
      </p:pic>
      <p:pic>
        <p:nvPicPr>
          <p:cNvPr id="94" name="pasted-image.png"/>
          <p:cNvPicPr/>
          <p:nvPr/>
        </p:nvPicPr>
        <p:blipFill>
          <a:blip r:embed="rId3">
            <a:extLst/>
          </a:blip>
          <a:stretch>
            <a:fillRect/>
          </a:stretch>
        </p:blipFill>
        <p:spPr>
          <a:xfrm>
            <a:off x="241300" y="2691696"/>
            <a:ext cx="5851287" cy="2556230"/>
          </a:xfrm>
          <a:prstGeom prst="rect">
            <a:avLst/>
          </a:prstGeom>
          <a:ln w="12700">
            <a:miter lim="400000"/>
          </a:ln>
        </p:spPr>
      </p:pic>
      <p:pic>
        <p:nvPicPr>
          <p:cNvPr id="95" name="pasted-image.png"/>
          <p:cNvPicPr/>
          <p:nvPr/>
        </p:nvPicPr>
        <p:blipFill>
          <a:blip r:embed="rId4">
            <a:extLst/>
          </a:blip>
          <a:stretch>
            <a:fillRect/>
          </a:stretch>
        </p:blipFill>
        <p:spPr>
          <a:xfrm>
            <a:off x="240634" y="5245993"/>
            <a:ext cx="5852619" cy="2765473"/>
          </a:xfrm>
          <a:prstGeom prst="rect">
            <a:avLst/>
          </a:prstGeom>
          <a:ln w="12700">
            <a:miter lim="400000"/>
          </a:ln>
        </p:spPr>
      </p:pic>
      <p:pic>
        <p:nvPicPr>
          <p:cNvPr id="96" name="pasted-image.png"/>
          <p:cNvPicPr/>
          <p:nvPr/>
        </p:nvPicPr>
        <p:blipFill>
          <a:blip r:embed="rId5">
            <a:extLst/>
          </a:blip>
          <a:stretch>
            <a:fillRect/>
          </a:stretch>
        </p:blipFill>
        <p:spPr>
          <a:xfrm>
            <a:off x="6184189" y="2723389"/>
            <a:ext cx="8116011" cy="4700944"/>
          </a:xfrm>
          <a:prstGeom prst="rect">
            <a:avLst/>
          </a:prstGeom>
          <a:ln w="12700">
            <a:miter lim="400000"/>
          </a:ln>
        </p:spPr>
      </p:pic>
      <p:sp>
        <p:nvSpPr>
          <p:cNvPr id="97" name="Shape 97"/>
          <p:cNvSpPr/>
          <p:nvPr/>
        </p:nvSpPr>
        <p:spPr>
          <a:xfrm>
            <a:off x="831707" y="1803400"/>
            <a:ext cx="3035586" cy="12700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b="1">
                <a:solidFill>
                  <a:srgbClr val="FFFFFF"/>
                </a:solidFill>
                <a:latin typeface="+mj-lt"/>
                <a:ea typeface="+mj-ea"/>
                <a:cs typeface="+mj-cs"/>
                <a:sym typeface="Helvetica"/>
                <a:hlinkClick r:id="rId6" invalidUrl="" action="" tgtFrame="" tooltip="" history="1" highlightClick="0" endSnd="0"/>
              </a:defRPr>
            </a:lvl1pPr>
          </a:lstStyle>
          <a:p>
            <a:pPr lvl="0">
              <a:defRPr b="0" sz="1800">
                <a:solidFill>
                  <a:srgbClr val="000000"/>
                </a:solidFill>
              </a:defRPr>
            </a:pPr>
            <a:r>
              <a:rPr b="1" sz="3800">
                <a:solidFill>
                  <a:srgbClr val="FFFFFF"/>
                </a:solidFill>
                <a:hlinkClick r:id="rId6" invalidUrl="" action="" tgtFrame="" tooltip="" history="1" highlightClick="0" endSnd="0"/>
              </a:rPr>
              <a:t>http://jug.bg</a:t>
            </a:r>
            <a:endParaRPr b="1" sz="3800">
              <a:solidFill>
                <a:srgbClr val="FFFFFF"/>
              </a:solidFill>
            </a:endParaRPr>
          </a:p>
        </p:txBody>
      </p:sp>
      <p:sp>
        <p:nvSpPr>
          <p:cNvPr id="98" name="Shape 98"/>
          <p:cNvSpPr/>
          <p:nvPr/>
        </p:nvSpPr>
        <p:spPr>
          <a:xfrm>
            <a:off x="3667583" y="8280399"/>
            <a:ext cx="9174834" cy="6858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b="1">
                <a:solidFill>
                  <a:srgbClr val="FFFFFF"/>
                </a:solidFill>
                <a:latin typeface="+mj-lt"/>
                <a:ea typeface="+mj-ea"/>
                <a:cs typeface="+mj-cs"/>
                <a:sym typeface="Helvetica"/>
                <a:hlinkClick r:id="rId7" invalidUrl="" action="" tgtFrame="" tooltip="" history="1" highlightClick="0" endSnd="0"/>
              </a:defRPr>
            </a:lvl1pPr>
          </a:lstStyle>
          <a:p>
            <a:pPr lvl="0">
              <a:defRPr b="0" sz="1800">
                <a:solidFill>
                  <a:srgbClr val="000000"/>
                </a:solidFill>
              </a:defRPr>
            </a:pPr>
            <a:r>
              <a:rPr b="1" sz="3800">
                <a:solidFill>
                  <a:srgbClr val="FFFFFF"/>
                </a:solidFill>
                <a:hlinkClick r:id="rId7" invalidUrl="" action="" tgtFrame="" tooltip="" history="1" highlightClick="0" endSnd="0"/>
              </a:rPr>
              <a:t>http://groups.google.com/group/bg-jug/</a:t>
            </a:r>
          </a:p>
        </p:txBody>
      </p:sp>
    </p:spTree>
  </p:cSld>
  <p:clrMapOvr>
    <a:masterClrMapping/>
  </p:clrMapOvr>
  <p:transition spd="slow" advClick="1">
    <p:dissolve/>
  </p:transition>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6" name="Shape 216"/>
          <p:cNvSpPr/>
          <p:nvPr/>
        </p:nvSpPr>
        <p:spPr>
          <a:xfrm>
            <a:off x="190931" y="298474"/>
            <a:ext cx="9295260" cy="957575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p>
            <a:pPr lvl="0" algn="l">
              <a:defRPr sz="1800">
                <a:solidFill>
                  <a:srgbClr val="000000"/>
                </a:solidFill>
              </a:defRPr>
            </a:pPr>
            <a:r>
              <a:rPr sz="2400">
                <a:latin typeface="Monaco"/>
                <a:ea typeface="Monaco"/>
                <a:cs typeface="Monaco"/>
                <a:sym typeface="Monaco"/>
              </a:rPr>
              <a:t>@Named("greeting")</a:t>
            </a:r>
            <a:endParaRPr sz="2400">
              <a:latin typeface="Monaco"/>
              <a:ea typeface="Monaco"/>
              <a:cs typeface="Monaco"/>
              <a:sym typeface="Monaco"/>
            </a:endParaRPr>
          </a:p>
          <a:p>
            <a:pPr lvl="0" algn="l">
              <a:defRPr sz="1800">
                <a:solidFill>
                  <a:srgbClr val="000000"/>
                </a:solidFill>
              </a:defRPr>
            </a:pPr>
            <a:r>
              <a:rPr sz="2400">
                <a:latin typeface="Monaco"/>
                <a:ea typeface="Monaco"/>
                <a:cs typeface="Monaco"/>
                <a:sym typeface="Monaco"/>
              </a:rPr>
              <a:t>@RequestScoped</a:t>
            </a:r>
            <a:endParaRPr sz="2400">
              <a:latin typeface="Monaco"/>
              <a:ea typeface="Monaco"/>
              <a:cs typeface="Monaco"/>
              <a:sym typeface="Monaco"/>
            </a:endParaRPr>
          </a:p>
          <a:p>
            <a:pPr lvl="0" algn="l">
              <a:defRPr sz="1800">
                <a:solidFill>
                  <a:srgbClr val="000000"/>
                </a:solidFill>
              </a:defRPr>
            </a:pPr>
            <a:r>
              <a:rPr sz="2400">
                <a:latin typeface="Monaco"/>
                <a:ea typeface="Monaco"/>
                <a:cs typeface="Monaco"/>
                <a:sym typeface="Monaco"/>
              </a:rPr>
              <a:t>public class Greeting {</a:t>
            </a:r>
            <a:endParaRPr sz="2400">
              <a:latin typeface="Monaco"/>
              <a:ea typeface="Monaco"/>
              <a:cs typeface="Monaco"/>
              <a:sym typeface="Monaco"/>
            </a:endParaRPr>
          </a:p>
          <a:p>
            <a:pPr lvl="0" algn="l">
              <a:defRPr sz="1800">
                <a:solidFill>
                  <a:srgbClr val="000000"/>
                </a:solidFill>
              </a:defRPr>
            </a:pPr>
            <a:r>
              <a:rPr sz="2400">
                <a:latin typeface="Monaco"/>
                <a:ea typeface="Monaco"/>
                <a:cs typeface="Monaco"/>
                <a:sym typeface="Monaco"/>
              </a:rPr>
              <a:t>	private String message;</a:t>
            </a:r>
            <a:endParaRPr sz="2400">
              <a:latin typeface="Monaco"/>
              <a:ea typeface="Monaco"/>
              <a:cs typeface="Monaco"/>
              <a:sym typeface="Monaco"/>
            </a:endParaRPr>
          </a:p>
          <a:p>
            <a:pPr lvl="0" algn="l">
              <a:defRPr sz="1800">
                <a:solidFill>
                  <a:srgbClr val="000000"/>
                </a:solidFill>
              </a:defRPr>
            </a:pPr>
            <a:r>
              <a:rPr sz="2400">
                <a:latin typeface="Monaco"/>
                <a:ea typeface="Monaco"/>
                <a:cs typeface="Monaco"/>
                <a:sym typeface="Monaco"/>
              </a:rPr>
              <a:t>	public String getMessage() { return message; }</a:t>
            </a:r>
            <a:endParaRPr sz="2400">
              <a:latin typeface="Monaco"/>
              <a:ea typeface="Monaco"/>
              <a:cs typeface="Monaco"/>
              <a:sym typeface="Monaco"/>
            </a:endParaRPr>
          </a:p>
          <a:p>
            <a:pPr lvl="0" algn="l">
              <a:defRPr sz="1800">
                <a:solidFill>
                  <a:srgbClr val="000000"/>
                </a:solidFill>
              </a:defRPr>
            </a:pPr>
            <a:r>
              <a:rPr sz="2400">
                <a:latin typeface="Monaco"/>
                <a:ea typeface="Monaco"/>
                <a:cs typeface="Monaco"/>
                <a:sym typeface="Monaco"/>
              </a:rPr>
              <a:t>	public void setMessage(String message) { </a:t>
            </a:r>
            <a:endParaRPr sz="2400">
              <a:latin typeface="Monaco"/>
              <a:ea typeface="Monaco"/>
              <a:cs typeface="Monaco"/>
              <a:sym typeface="Monaco"/>
            </a:endParaRPr>
          </a:p>
          <a:p>
            <a:pPr lvl="5" indent="1143000" algn="l">
              <a:defRPr sz="1800">
                <a:solidFill>
                  <a:srgbClr val="000000"/>
                </a:solidFill>
              </a:defRPr>
            </a:pPr>
            <a:r>
              <a:rPr sz="2400">
                <a:latin typeface="Monaco"/>
                <a:ea typeface="Monaco"/>
                <a:cs typeface="Monaco"/>
                <a:sym typeface="Monaco"/>
              </a:rPr>
              <a:t>this.message = message;</a:t>
            </a:r>
            <a:endParaRPr sz="2400">
              <a:latin typeface="Monaco"/>
              <a:ea typeface="Monaco"/>
              <a:cs typeface="Monaco"/>
              <a:sym typeface="Monaco"/>
            </a:endParaRPr>
          </a:p>
          <a:p>
            <a:pPr lvl="2" indent="457200" algn="l">
              <a:defRPr sz="1800">
                <a:solidFill>
                  <a:srgbClr val="000000"/>
                </a:solidFill>
              </a:defRPr>
            </a:pPr>
            <a:r>
              <a:rPr sz="2400">
                <a:latin typeface="Monaco"/>
                <a:ea typeface="Monaco"/>
                <a:cs typeface="Monaco"/>
                <a:sym typeface="Monaco"/>
              </a:rPr>
              <a:t> }</a:t>
            </a:r>
            <a:endParaRPr sz="2400">
              <a:latin typeface="Monaco"/>
              <a:ea typeface="Monaco"/>
              <a:cs typeface="Monaco"/>
              <a:sym typeface="Monaco"/>
            </a:endParaRPr>
          </a:p>
          <a:p>
            <a:pPr lvl="0" algn="l">
              <a:defRPr sz="1800">
                <a:solidFill>
                  <a:srgbClr val="000000"/>
                </a:solidFill>
              </a:defRPr>
            </a:pPr>
            <a:r>
              <a:rPr sz="2400">
                <a:latin typeface="Monaco"/>
                <a:ea typeface="Monaco"/>
                <a:cs typeface="Monaco"/>
                <a:sym typeface="Monaco"/>
              </a:rPr>
              <a:t>}</a:t>
            </a:r>
            <a:endParaRPr sz="2400">
              <a:latin typeface="Monaco"/>
              <a:ea typeface="Monaco"/>
              <a:cs typeface="Monaco"/>
              <a:sym typeface="Monaco"/>
            </a:endParaRPr>
          </a:p>
          <a:p>
            <a:pPr lvl="0" algn="l">
              <a:defRPr sz="1800">
                <a:solidFill>
                  <a:srgbClr val="000000"/>
                </a:solidFill>
              </a:defRPr>
            </a:pPr>
            <a:r>
              <a:rPr sz="2400">
                <a:latin typeface="Monaco"/>
                <a:ea typeface="Monaco"/>
                <a:cs typeface="Monaco"/>
                <a:sym typeface="Monaco"/>
              </a:rPr>
              <a:t>…</a:t>
            </a:r>
            <a:endParaRPr sz="2400">
              <a:latin typeface="Monaco"/>
              <a:ea typeface="Monaco"/>
              <a:cs typeface="Monaco"/>
              <a:sym typeface="Monaco"/>
            </a:endParaRPr>
          </a:p>
          <a:p>
            <a:pPr lvl="0" algn="l" defTabSz="457200">
              <a:defRPr sz="1800">
                <a:solidFill>
                  <a:srgbClr val="000000"/>
                </a:solidFill>
              </a:defRPr>
            </a:pPr>
            <a:r>
              <a:rPr sz="2400">
                <a:latin typeface="Monaco"/>
                <a:ea typeface="Monaco"/>
                <a:cs typeface="Monaco"/>
                <a:sym typeface="Monaco"/>
              </a:rPr>
              <a:t>@Path("hello")</a:t>
            </a:r>
            <a:endParaRPr sz="2400">
              <a:latin typeface="Monaco"/>
              <a:ea typeface="Monaco"/>
              <a:cs typeface="Monaco"/>
              <a:sym typeface="Monaco"/>
            </a:endParaRPr>
          </a:p>
          <a:p>
            <a:pPr lvl="0" algn="l" defTabSz="457200">
              <a:defRPr sz="1800">
                <a:solidFill>
                  <a:srgbClr val="000000"/>
                </a:solidFill>
              </a:defRPr>
            </a:pPr>
            <a:r>
              <a:rPr sz="2400">
                <a:latin typeface="Monaco"/>
                <a:ea typeface="Monaco"/>
                <a:cs typeface="Monaco"/>
                <a:sym typeface="Monaco"/>
              </a:rPr>
              <a:t>public class HelloController {</a:t>
            </a:r>
            <a:endParaRPr sz="2400">
              <a:latin typeface="Monaco"/>
              <a:ea typeface="Monaco"/>
              <a:cs typeface="Monaco"/>
              <a:sym typeface="Monaco"/>
            </a:endParaRPr>
          </a:p>
          <a:p>
            <a:pPr lvl="1" indent="228600" algn="l" defTabSz="457200">
              <a:defRPr sz="1800">
                <a:solidFill>
                  <a:srgbClr val="000000"/>
                </a:solidFill>
              </a:defRPr>
            </a:pPr>
            <a:r>
              <a:rPr sz="2400">
                <a:latin typeface="Monaco"/>
                <a:ea typeface="Monaco"/>
                <a:cs typeface="Monaco"/>
                <a:sym typeface="Monaco"/>
              </a:rPr>
              <a:t>   @Inject</a:t>
            </a:r>
            <a:endParaRPr sz="2400">
              <a:latin typeface="Monaco"/>
              <a:ea typeface="Monaco"/>
              <a:cs typeface="Monaco"/>
              <a:sym typeface="Monaco"/>
            </a:endParaRPr>
          </a:p>
          <a:p>
            <a:pPr lvl="1" indent="228600" algn="l" defTabSz="457200">
              <a:defRPr sz="1800">
                <a:solidFill>
                  <a:srgbClr val="000000"/>
                </a:solidFill>
              </a:defRPr>
            </a:pPr>
            <a:r>
              <a:rPr sz="2400">
                <a:latin typeface="Monaco"/>
                <a:ea typeface="Monaco"/>
                <a:cs typeface="Monaco"/>
                <a:sym typeface="Monaco"/>
              </a:rPr>
              <a:t>   private Greeting greeting;</a:t>
            </a:r>
            <a:endParaRPr sz="2400">
              <a:latin typeface="Monaco"/>
              <a:ea typeface="Monaco"/>
              <a:cs typeface="Monaco"/>
              <a:sym typeface="Monaco"/>
            </a:endParaRPr>
          </a:p>
          <a:p>
            <a:pPr lvl="1" indent="228600" algn="l" defTabSz="457200">
              <a:defRPr sz="1800">
                <a:solidFill>
                  <a:srgbClr val="000000"/>
                </a:solidFill>
              </a:defRPr>
            </a:pPr>
            <a:endParaRPr sz="2400">
              <a:latin typeface="Monaco"/>
              <a:ea typeface="Monaco"/>
              <a:cs typeface="Monaco"/>
              <a:sym typeface="Monaco"/>
            </a:endParaRPr>
          </a:p>
          <a:p>
            <a:pPr lvl="0" algn="l" defTabSz="457200">
              <a:defRPr sz="1800">
                <a:solidFill>
                  <a:srgbClr val="000000"/>
                </a:solidFill>
              </a:defRPr>
            </a:pPr>
            <a:r>
              <a:rPr sz="2400">
                <a:latin typeface="Monaco"/>
                <a:ea typeface="Monaco"/>
                <a:cs typeface="Monaco"/>
                <a:sym typeface="Monaco"/>
              </a:rPr>
              <a:t>    @GET</a:t>
            </a:r>
            <a:endParaRPr sz="2400">
              <a:latin typeface="Monaco"/>
              <a:ea typeface="Monaco"/>
              <a:cs typeface="Monaco"/>
              <a:sym typeface="Monaco"/>
            </a:endParaRPr>
          </a:p>
          <a:p>
            <a:pPr lvl="0" algn="l" defTabSz="457200">
              <a:defRPr sz="1800">
                <a:solidFill>
                  <a:srgbClr val="000000"/>
                </a:solidFill>
              </a:defRPr>
            </a:pPr>
            <a:r>
              <a:rPr sz="2400">
                <a:latin typeface="Monaco"/>
                <a:ea typeface="Monaco"/>
                <a:cs typeface="Monaco"/>
                <a:sym typeface="Monaco"/>
              </a:rPr>
              <a:t>    @Controller</a:t>
            </a:r>
            <a:endParaRPr sz="2400">
              <a:latin typeface="Monaco"/>
              <a:ea typeface="Monaco"/>
              <a:cs typeface="Monaco"/>
              <a:sym typeface="Monaco"/>
            </a:endParaRPr>
          </a:p>
          <a:p>
            <a:pPr lvl="0" algn="l" defTabSz="457200">
              <a:defRPr sz="1800">
                <a:solidFill>
                  <a:srgbClr val="000000"/>
                </a:solidFill>
              </a:defRPr>
            </a:pPr>
            <a:r>
              <a:rPr sz="2400">
                <a:latin typeface="Monaco"/>
                <a:ea typeface="Monaco"/>
                <a:cs typeface="Monaco"/>
                <a:sym typeface="Monaco"/>
              </a:rPr>
              <a:t>    public String hello() {</a:t>
            </a:r>
            <a:endParaRPr sz="2400">
              <a:latin typeface="Monaco"/>
              <a:ea typeface="Monaco"/>
              <a:cs typeface="Monaco"/>
              <a:sym typeface="Monaco"/>
            </a:endParaRPr>
          </a:p>
          <a:p>
            <a:pPr lvl="0" algn="l" defTabSz="457200">
              <a:defRPr sz="1800">
                <a:solidFill>
                  <a:srgbClr val="000000"/>
                </a:solidFill>
              </a:defRPr>
            </a:pPr>
            <a:r>
              <a:rPr sz="2400">
                <a:latin typeface="Monaco"/>
                <a:ea typeface="Monaco"/>
                <a:cs typeface="Monaco"/>
                <a:sym typeface="Monaco"/>
              </a:rPr>
              <a:t>        greeting.setMessage("Hello there!");</a:t>
            </a:r>
            <a:endParaRPr sz="2400">
              <a:latin typeface="Monaco"/>
              <a:ea typeface="Monaco"/>
              <a:cs typeface="Monaco"/>
              <a:sym typeface="Monaco"/>
            </a:endParaRPr>
          </a:p>
          <a:p>
            <a:pPr lvl="0" algn="l" defTabSz="457200">
              <a:defRPr sz="1800">
                <a:solidFill>
                  <a:srgbClr val="000000"/>
                </a:solidFill>
              </a:defRPr>
            </a:pPr>
            <a:r>
              <a:rPr sz="2400">
                <a:latin typeface="Monaco"/>
                <a:ea typeface="Monaco"/>
                <a:cs typeface="Monaco"/>
                <a:sym typeface="Monaco"/>
              </a:rPr>
              <a:t>        return "hello.jsp";</a:t>
            </a:r>
            <a:endParaRPr sz="2400">
              <a:latin typeface="Monaco"/>
              <a:ea typeface="Monaco"/>
              <a:cs typeface="Monaco"/>
              <a:sym typeface="Monaco"/>
            </a:endParaRPr>
          </a:p>
          <a:p>
            <a:pPr lvl="0" algn="l" defTabSz="457200">
              <a:defRPr sz="1800">
                <a:solidFill>
                  <a:srgbClr val="000000"/>
                </a:solidFill>
              </a:defRPr>
            </a:pPr>
            <a:r>
              <a:rPr sz="2400">
                <a:latin typeface="Monaco"/>
                <a:ea typeface="Monaco"/>
                <a:cs typeface="Monaco"/>
                <a:sym typeface="Monaco"/>
              </a:rPr>
              <a:t>    }</a:t>
            </a:r>
            <a:endParaRPr sz="2400">
              <a:latin typeface="Monaco"/>
              <a:ea typeface="Monaco"/>
              <a:cs typeface="Monaco"/>
              <a:sym typeface="Monaco"/>
            </a:endParaRPr>
          </a:p>
          <a:p>
            <a:pPr lvl="0" algn="l" defTabSz="457200">
              <a:spcBef>
                <a:spcPts val="1200"/>
              </a:spcBef>
              <a:defRPr sz="1800">
                <a:solidFill>
                  <a:srgbClr val="000000"/>
                </a:solidFill>
              </a:defRPr>
            </a:pPr>
            <a:r>
              <a:rPr sz="2400">
                <a:latin typeface="Monaco"/>
                <a:ea typeface="Monaco"/>
                <a:cs typeface="Monaco"/>
                <a:sym typeface="Monaco"/>
              </a:rPr>
              <a:t>} </a:t>
            </a:r>
            <a:endParaRPr sz="2400">
              <a:latin typeface="Monaco"/>
              <a:ea typeface="Monaco"/>
              <a:cs typeface="Monaco"/>
              <a:sym typeface="Monaco"/>
            </a:endParaRPr>
          </a:p>
        </p:txBody>
      </p:sp>
    </p:spTree>
  </p:cSld>
  <p:clrMapOvr>
    <a:masterClrMapping/>
  </p:clrMapOvr>
  <p:transition spd="med" advClick="1"/>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8" name="Shape 218"/>
          <p:cNvSpPr/>
          <p:nvPr>
            <p:ph type="title"/>
          </p:nvPr>
        </p:nvSpPr>
        <p:spPr>
          <a:xfrm>
            <a:off x="952500" y="406400"/>
            <a:ext cx="11099800" cy="2120900"/>
          </a:xfrm>
          <a:prstGeom prst="rect">
            <a:avLst/>
          </a:prstGeom>
        </p:spPr>
        <p:txBody>
          <a:bodyPr/>
          <a:lstStyle/>
          <a:p>
            <a:pPr lvl="0">
              <a:defRPr sz="1800">
                <a:solidFill>
                  <a:srgbClr val="000000"/>
                </a:solidFill>
              </a:defRPr>
            </a:pPr>
            <a:r>
              <a:rPr sz="8000">
                <a:solidFill>
                  <a:srgbClr val="FFFFFF"/>
                </a:solidFill>
              </a:rPr>
              <a:t>Contacts</a:t>
            </a:r>
          </a:p>
        </p:txBody>
      </p:sp>
      <p:sp>
        <p:nvSpPr>
          <p:cNvPr id="219" name="Shape 219"/>
          <p:cNvSpPr/>
          <p:nvPr>
            <p:ph type="body" idx="4294967295"/>
          </p:nvPr>
        </p:nvSpPr>
        <p:spPr>
          <a:xfrm>
            <a:off x="266700" y="2410617"/>
            <a:ext cx="9194800" cy="4525966"/>
          </a:xfrm>
          <a:prstGeom prst="rect">
            <a:avLst/>
          </a:prstGeom>
        </p:spPr>
        <p:txBody>
          <a:bodyPr lIns="45718" tIns="45718" rIns="45718" bIns="45718" anchor="t"/>
          <a:lstStyle/>
          <a:p>
            <a:pPr lvl="0" marL="0" indent="0" defTabSz="457200">
              <a:spcBef>
                <a:spcPts val="700"/>
              </a:spcBef>
              <a:buSzTx/>
              <a:buNone/>
              <a:defRPr sz="1800">
                <a:solidFill>
                  <a:srgbClr val="000000"/>
                </a:solidFill>
              </a:defRPr>
            </a:pPr>
            <a:r>
              <a:rPr sz="3200">
                <a:solidFill>
                  <a:srgbClr val="FFFFFF"/>
                </a:solidFill>
                <a:latin typeface="Calibri"/>
                <a:ea typeface="Calibri"/>
                <a:cs typeface="Calibri"/>
                <a:sym typeface="Calibri"/>
              </a:rPr>
              <a:t>Blog : </a:t>
            </a:r>
            <a:r>
              <a:rPr sz="3200">
                <a:solidFill>
                  <a:srgbClr val="FFFFFF"/>
                </a:solidFill>
                <a:latin typeface="Calibri"/>
                <a:ea typeface="Calibri"/>
                <a:cs typeface="Calibri"/>
                <a:sym typeface="Calibri"/>
                <a:hlinkClick r:id="rId2" invalidUrl="" action="" tgtFrame="" tooltip="" history="1" highlightClick="0" endSnd="0"/>
              </a:rPr>
              <a:t>http://gochev.org</a:t>
            </a:r>
            <a:endParaRPr sz="3200">
              <a:solidFill>
                <a:srgbClr val="FFFFFF"/>
              </a:solidFill>
              <a:latin typeface="Calibri"/>
              <a:ea typeface="Calibri"/>
              <a:cs typeface="Calibri"/>
              <a:sym typeface="Calibri"/>
            </a:endParaRPr>
          </a:p>
          <a:p>
            <a:pPr lvl="0" marL="0" indent="0" defTabSz="457200">
              <a:spcBef>
                <a:spcPts val="700"/>
              </a:spcBef>
              <a:buSzTx/>
              <a:buNone/>
              <a:defRPr sz="1800">
                <a:solidFill>
                  <a:srgbClr val="000000"/>
                </a:solidFill>
              </a:defRPr>
            </a:pPr>
            <a:r>
              <a:rPr sz="3200">
                <a:solidFill>
                  <a:srgbClr val="FFFFFF"/>
                </a:solidFill>
                <a:latin typeface="Calibri"/>
                <a:ea typeface="Calibri"/>
                <a:cs typeface="Calibri"/>
                <a:sym typeface="Calibri"/>
              </a:rPr>
              <a:t>email : gochev@gmail.com</a:t>
            </a:r>
            <a:endParaRPr sz="3200">
              <a:solidFill>
                <a:srgbClr val="FFFFFF"/>
              </a:solidFill>
              <a:latin typeface="Calibri"/>
              <a:ea typeface="Calibri"/>
              <a:cs typeface="Calibri"/>
              <a:sym typeface="Calibri"/>
            </a:endParaRPr>
          </a:p>
          <a:p>
            <a:pPr lvl="0" marL="0" indent="0" defTabSz="457200">
              <a:spcBef>
                <a:spcPts val="700"/>
              </a:spcBef>
              <a:buSzTx/>
              <a:buNone/>
              <a:defRPr sz="1800">
                <a:solidFill>
                  <a:srgbClr val="000000"/>
                </a:solidFill>
              </a:defRPr>
            </a:pPr>
            <a:r>
              <a:rPr sz="3200">
                <a:solidFill>
                  <a:srgbClr val="FFFFFF"/>
                </a:solidFill>
                <a:latin typeface="Calibri"/>
                <a:ea typeface="Calibri"/>
                <a:cs typeface="Calibri"/>
                <a:sym typeface="Calibri"/>
              </a:rPr>
              <a:t>Facebook: </a:t>
            </a:r>
            <a:r>
              <a:rPr sz="3200">
                <a:solidFill>
                  <a:srgbClr val="FFFFFF"/>
                </a:solidFill>
                <a:latin typeface="Calibri"/>
                <a:ea typeface="Calibri"/>
                <a:cs typeface="Calibri"/>
                <a:sym typeface="Calibri"/>
                <a:hlinkClick r:id="rId3" invalidUrl="" action="" tgtFrame="" tooltip="" history="1" highlightClick="0" endSnd="0"/>
              </a:rPr>
              <a:t>https</a:t>
            </a:r>
            <a:r>
              <a:rPr sz="3200">
                <a:solidFill>
                  <a:srgbClr val="FFFFFF"/>
                </a:solidFill>
                <a:latin typeface="Calibri"/>
                <a:ea typeface="Calibri"/>
                <a:cs typeface="Calibri"/>
                <a:sym typeface="Calibri"/>
                <a:hlinkClick r:id="rId3" invalidUrl="" action="" tgtFrame="" tooltip="" history="1" highlightClick="0" endSnd="0"/>
              </a:rPr>
              <a:t>://www.facebook.com</a:t>
            </a:r>
            <a:r>
              <a:rPr sz="3200">
                <a:solidFill>
                  <a:srgbClr val="FFFFFF"/>
                </a:solidFill>
                <a:latin typeface="Calibri"/>
                <a:ea typeface="Calibri"/>
                <a:cs typeface="Calibri"/>
                <a:sym typeface="Calibri"/>
              </a:rPr>
              <a:t>/gochev</a:t>
            </a:r>
            <a:endParaRPr sz="3200">
              <a:solidFill>
                <a:srgbClr val="FFFFFF"/>
              </a:solidFill>
              <a:latin typeface="Calibri"/>
              <a:ea typeface="Calibri"/>
              <a:cs typeface="Calibri"/>
              <a:sym typeface="Calibri"/>
            </a:endParaRPr>
          </a:p>
          <a:p>
            <a:pPr lvl="0" marL="0" indent="0" defTabSz="457200">
              <a:spcBef>
                <a:spcPts val="700"/>
              </a:spcBef>
              <a:buSzTx/>
              <a:buNone/>
              <a:defRPr sz="1800">
                <a:solidFill>
                  <a:srgbClr val="000000"/>
                </a:solidFill>
              </a:defRPr>
            </a:pPr>
            <a:r>
              <a:rPr sz="3200">
                <a:solidFill>
                  <a:srgbClr val="FFFFFF"/>
                </a:solidFill>
                <a:latin typeface="Calibri"/>
                <a:ea typeface="Calibri"/>
                <a:cs typeface="Calibri"/>
                <a:sym typeface="Calibri"/>
              </a:rPr>
              <a:t>Linkedin: </a:t>
            </a:r>
            <a:r>
              <a:rPr sz="3200">
                <a:solidFill>
                  <a:srgbClr val="FFFFFF"/>
                </a:solidFill>
                <a:latin typeface="Calibri"/>
                <a:ea typeface="Calibri"/>
                <a:cs typeface="Calibri"/>
                <a:sym typeface="Calibri"/>
                <a:hlinkClick r:id="rId4" invalidUrl="" action="" tgtFrame="" tooltip="" history="1" highlightClick="0" endSnd="0"/>
              </a:rPr>
              <a:t>https://</a:t>
            </a:r>
            <a:r>
              <a:rPr sz="3200">
                <a:solidFill>
                  <a:srgbClr val="FFFFFF"/>
                </a:solidFill>
                <a:latin typeface="Calibri"/>
                <a:ea typeface="Calibri"/>
                <a:cs typeface="Calibri"/>
                <a:sym typeface="Calibri"/>
                <a:hlinkClick r:id="rId4" invalidUrl="" action="" tgtFrame="" tooltip="" history="1" highlightClick="0" endSnd="0"/>
              </a:rPr>
              <a:t>www.linkedin.com/in/gochev</a:t>
            </a:r>
            <a:endParaRPr sz="3200">
              <a:solidFill>
                <a:srgbClr val="FFFFFF"/>
              </a:solidFill>
              <a:latin typeface="Calibri"/>
              <a:ea typeface="Calibri"/>
              <a:cs typeface="Calibri"/>
              <a:sym typeface="Calibri"/>
            </a:endParaRPr>
          </a:p>
          <a:p>
            <a:pPr lvl="0" marL="0" indent="0" defTabSz="457200">
              <a:spcBef>
                <a:spcPts val="700"/>
              </a:spcBef>
              <a:buSzTx/>
              <a:buNone/>
              <a:defRPr sz="1800">
                <a:solidFill>
                  <a:srgbClr val="000000"/>
                </a:solidFill>
              </a:defRPr>
            </a:pPr>
            <a:r>
              <a:rPr sz="3200">
                <a:solidFill>
                  <a:srgbClr val="FFFFFF"/>
                </a:solidFill>
                <a:latin typeface="Calibri"/>
                <a:ea typeface="Calibri"/>
                <a:cs typeface="Calibri"/>
                <a:sym typeface="Calibri"/>
              </a:rPr>
              <a:t>Skype: joke.gochev</a:t>
            </a:r>
            <a:endParaRPr sz="3200">
              <a:solidFill>
                <a:srgbClr val="FFFFFF"/>
              </a:solidFill>
              <a:latin typeface="Calibri"/>
              <a:ea typeface="Calibri"/>
              <a:cs typeface="Calibri"/>
              <a:sym typeface="Calibri"/>
            </a:endParaRPr>
          </a:p>
          <a:p>
            <a:pPr lvl="0" marL="0" indent="0" defTabSz="457200">
              <a:spcBef>
                <a:spcPts val="700"/>
              </a:spcBef>
              <a:buSzTx/>
              <a:buNone/>
              <a:defRPr sz="1800">
                <a:solidFill>
                  <a:srgbClr val="000000"/>
                </a:solidFill>
              </a:defRPr>
            </a:pPr>
            <a:r>
              <a:rPr sz="3200">
                <a:solidFill>
                  <a:srgbClr val="FFFFFF"/>
                </a:solidFill>
                <a:latin typeface="Calibri"/>
                <a:ea typeface="Calibri"/>
                <a:cs typeface="Calibri"/>
                <a:sym typeface="Calibri"/>
              </a:rPr>
              <a:t>GitHub : </a:t>
            </a:r>
            <a:r>
              <a:rPr sz="3200">
                <a:solidFill>
                  <a:srgbClr val="FFFFFF"/>
                </a:solidFill>
                <a:latin typeface="Calibri"/>
                <a:ea typeface="Calibri"/>
                <a:cs typeface="Calibri"/>
                <a:sym typeface="Calibri"/>
                <a:hlinkClick r:id="rId4" invalidUrl="" action="" tgtFrame="" tooltip="" history="1" highlightClick="0" endSnd="0"/>
              </a:rPr>
              <a:t>https://github.com/gochev/</a:t>
            </a:r>
          </a:p>
        </p:txBody>
      </p:sp>
      <p:pic>
        <p:nvPicPr>
          <p:cNvPr id="220" name="image1.png"/>
          <p:cNvPicPr/>
          <p:nvPr/>
        </p:nvPicPr>
        <p:blipFill>
          <a:blip r:embed="rId5">
            <a:extLst/>
          </a:blip>
          <a:stretch>
            <a:fillRect/>
          </a:stretch>
        </p:blipFill>
        <p:spPr>
          <a:xfrm>
            <a:off x="7581900" y="4673600"/>
            <a:ext cx="4432300" cy="4432300"/>
          </a:xfrm>
          <a:prstGeom prst="rect">
            <a:avLst/>
          </a:prstGeom>
          <a:ln w="12700">
            <a:miter lim="400000"/>
          </a:ln>
        </p:spPr>
      </p:pic>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0" name="Shape 100"/>
          <p:cNvSpPr/>
          <p:nvPr>
            <p:ph type="title"/>
          </p:nvPr>
        </p:nvSpPr>
        <p:spPr>
          <a:xfrm>
            <a:off x="1104900" y="-825500"/>
            <a:ext cx="10464800" cy="3302000"/>
          </a:xfrm>
          <a:prstGeom prst="rect">
            <a:avLst/>
          </a:prstGeom>
        </p:spPr>
        <p:txBody>
          <a:bodyPr/>
          <a:lstStyle/>
          <a:p>
            <a:pPr lvl="0">
              <a:defRPr sz="1800">
                <a:solidFill>
                  <a:srgbClr val="000000"/>
                </a:solidFill>
              </a:defRPr>
            </a:pPr>
            <a:r>
              <a:rPr sz="8000">
                <a:solidFill>
                  <a:srgbClr val="FFFFFF"/>
                </a:solidFill>
              </a:rPr>
              <a:t>Nerds2Nerds</a:t>
            </a:r>
          </a:p>
        </p:txBody>
      </p:sp>
      <p:sp>
        <p:nvSpPr>
          <p:cNvPr id="101" name="Shape 101"/>
          <p:cNvSpPr/>
          <p:nvPr/>
        </p:nvSpPr>
        <p:spPr>
          <a:xfrm>
            <a:off x="3531592" y="6883400"/>
            <a:ext cx="5611416" cy="127000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ctr">
            <a:spAutoFit/>
          </a:bodyPr>
          <a:lstStyle>
            <a:lvl1pPr>
              <a:defRPr b="1">
                <a:solidFill>
                  <a:srgbClr val="FFFFFF"/>
                </a:solidFill>
                <a:latin typeface="+mj-lt"/>
                <a:ea typeface="+mj-ea"/>
                <a:cs typeface="+mj-cs"/>
                <a:sym typeface="Helvetica"/>
                <a:hlinkClick r:id="rId2" invalidUrl="" action="" tgtFrame="" tooltip="" history="1" highlightClick="0" endSnd="0"/>
              </a:defRPr>
            </a:lvl1pPr>
          </a:lstStyle>
          <a:p>
            <a:pPr lvl="0">
              <a:defRPr b="0" sz="1800">
                <a:solidFill>
                  <a:srgbClr val="000000"/>
                </a:solidFill>
              </a:defRPr>
            </a:pPr>
            <a:r>
              <a:rPr b="1" sz="3800">
                <a:solidFill>
                  <a:srgbClr val="FFFFFF"/>
                </a:solidFill>
                <a:hlinkClick r:id="rId2" invalidUrl="" action="" tgtFrame="" tooltip="" history="1" highlightClick="0" endSnd="0"/>
              </a:rPr>
              <a:t>http://nerds2nerds.com</a:t>
            </a:r>
            <a:endParaRPr b="1" sz="3800">
              <a:solidFill>
                <a:srgbClr val="FFFFFF"/>
              </a:solidFill>
            </a:endParaRPr>
          </a:p>
        </p:txBody>
      </p:sp>
      <p:pic>
        <p:nvPicPr>
          <p:cNvPr id="102" name="pasted-image.png"/>
          <p:cNvPicPr/>
          <p:nvPr/>
        </p:nvPicPr>
        <p:blipFill>
          <a:blip r:embed="rId3">
            <a:extLst/>
          </a:blip>
          <a:stretch>
            <a:fillRect/>
          </a:stretch>
        </p:blipFill>
        <p:spPr>
          <a:xfrm>
            <a:off x="2499098" y="1316397"/>
            <a:ext cx="7676404" cy="4762121"/>
          </a:xfrm>
          <a:prstGeom prst="rect">
            <a:avLst/>
          </a:prstGeom>
          <a:ln w="12700">
            <a:miter lim="400000"/>
          </a:ln>
        </p:spPr>
      </p:pic>
    </p:spTree>
  </p:cSld>
  <p:clrMapOvr>
    <a:masterClrMapping/>
  </p:clrMapOvr>
  <p:transition spd="slow" advClick="1">
    <p:dissolve/>
  </p:transition>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4" name="Shape 104"/>
          <p:cNvSpPr/>
          <p:nvPr>
            <p:ph type="title"/>
          </p:nvPr>
        </p:nvSpPr>
        <p:spPr>
          <a:xfrm>
            <a:off x="1270000" y="660400"/>
            <a:ext cx="10464800" cy="3302000"/>
          </a:xfrm>
          <a:prstGeom prst="rect">
            <a:avLst/>
          </a:prstGeom>
        </p:spPr>
        <p:txBody>
          <a:bodyPr/>
          <a:lstStyle/>
          <a:p>
            <a:pPr lvl="0">
              <a:defRPr sz="1800">
                <a:solidFill>
                  <a:srgbClr val="000000"/>
                </a:solidFill>
              </a:defRPr>
            </a:pPr>
            <a:r>
              <a:rPr sz="8000">
                <a:solidFill>
                  <a:srgbClr val="FFFFFF"/>
                </a:solidFill>
              </a:rPr>
              <a:t>Introduction to </a:t>
            </a:r>
            <a:endParaRPr sz="8000">
              <a:solidFill>
                <a:srgbClr val="FFFFFF"/>
              </a:solidFill>
            </a:endParaRPr>
          </a:p>
          <a:p>
            <a:pPr lvl="0">
              <a:defRPr sz="1800">
                <a:solidFill>
                  <a:srgbClr val="000000"/>
                </a:solidFill>
              </a:defRPr>
            </a:pPr>
            <a:r>
              <a:rPr sz="8000">
                <a:solidFill>
                  <a:srgbClr val="FFFFFF"/>
                </a:solidFill>
              </a:rPr>
              <a:t>MVC 1.0 (JSR 371)</a:t>
            </a:r>
          </a:p>
        </p:txBody>
      </p:sp>
      <p:sp>
        <p:nvSpPr>
          <p:cNvPr id="105" name="Shape 105"/>
          <p:cNvSpPr/>
          <p:nvPr>
            <p:ph type="body" idx="1"/>
          </p:nvPr>
        </p:nvSpPr>
        <p:spPr>
          <a:xfrm>
            <a:off x="1270000" y="5219700"/>
            <a:ext cx="10464800" cy="1130300"/>
          </a:xfrm>
          <a:prstGeom prst="rect">
            <a:avLst/>
          </a:prstGeom>
        </p:spPr>
        <p:txBody>
          <a:bodyPr/>
          <a:lstStyle/>
          <a:p>
            <a:pPr lvl="2">
              <a:defRPr sz="1800">
                <a:solidFill>
                  <a:srgbClr val="000000"/>
                </a:solidFill>
              </a:defRPr>
            </a:pPr>
            <a:r>
              <a:rPr sz="3200">
                <a:solidFill>
                  <a:srgbClr val="FFFFFF"/>
                </a:solidFill>
              </a:rPr>
              <a:t>Nayden Gochev                  Ivan St. Ivanov</a:t>
            </a:r>
          </a:p>
        </p:txBody>
      </p:sp>
    </p:spTree>
  </p:cSld>
  <p:clrMapOvr>
    <a:masterClrMapping/>
  </p:clrMapOvr>
  <p:transition spd="slow" advClick="1">
    <p:dissolve/>
  </p:transition>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7" name="Shape 107"/>
          <p:cNvSpPr/>
          <p:nvPr>
            <p:ph type="title"/>
          </p:nvPr>
        </p:nvSpPr>
        <p:spPr>
          <a:prstGeom prst="rect">
            <a:avLst/>
          </a:prstGeom>
        </p:spPr>
        <p:txBody>
          <a:bodyPr/>
          <a:lstStyle/>
          <a:p>
            <a:pPr lvl="0">
              <a:defRPr sz="1800">
                <a:solidFill>
                  <a:srgbClr val="000000"/>
                </a:solidFill>
              </a:defRPr>
            </a:pPr>
            <a:r>
              <a:rPr sz="8000">
                <a:solidFill>
                  <a:srgbClr val="FFFFFF"/>
                </a:solidFill>
              </a:rPr>
              <a:t>What is MVC?</a:t>
            </a:r>
          </a:p>
        </p:txBody>
      </p:sp>
      <p:sp>
        <p:nvSpPr>
          <p:cNvPr id="108" name="Shape 108"/>
          <p:cNvSpPr/>
          <p:nvPr>
            <p:ph type="body" idx="1"/>
          </p:nvPr>
        </p:nvSpPr>
        <p:spPr>
          <a:prstGeom prst="rect">
            <a:avLst/>
          </a:prstGeom>
        </p:spPr>
        <p:txBody>
          <a:bodyPr/>
          <a:lstStyle/>
          <a:p>
            <a:pPr lvl="0"/>
          </a:p>
        </p:txBody>
      </p:sp>
    </p:spTree>
  </p:cSld>
  <p:clrMapOvr>
    <a:masterClrMapping/>
  </p:clrMapOvr>
  <p:transition spd="slow" advClick="1">
    <p:dissolve/>
  </p:transition>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0" name="Shape 110"/>
          <p:cNvSpPr/>
          <p:nvPr>
            <p:ph type="title"/>
          </p:nvPr>
        </p:nvSpPr>
        <p:spPr>
          <a:prstGeom prst="rect">
            <a:avLst/>
          </a:prstGeom>
        </p:spPr>
        <p:txBody>
          <a:bodyPr/>
          <a:lstStyle/>
          <a:p>
            <a:pPr lvl="0">
              <a:defRPr sz="1800">
                <a:solidFill>
                  <a:srgbClr val="000000"/>
                </a:solidFill>
              </a:defRPr>
            </a:pPr>
            <a:r>
              <a:rPr sz="8000">
                <a:solidFill>
                  <a:srgbClr val="FFFFFF"/>
                </a:solidFill>
              </a:rPr>
              <a:t>but… before that…</a:t>
            </a:r>
            <a:endParaRPr sz="8000">
              <a:solidFill>
                <a:srgbClr val="FFFFFF"/>
              </a:solidFill>
            </a:endParaRPr>
          </a:p>
          <a:p>
            <a:pPr lvl="0">
              <a:defRPr sz="1800">
                <a:solidFill>
                  <a:srgbClr val="000000"/>
                </a:solidFill>
              </a:defRPr>
            </a:pPr>
            <a:r>
              <a:rPr sz="8000">
                <a:solidFill>
                  <a:srgbClr val="FFFFFF"/>
                </a:solidFill>
              </a:rPr>
              <a:t>What is Servlet ?</a:t>
            </a:r>
          </a:p>
        </p:txBody>
      </p:sp>
    </p:spTree>
  </p:cSld>
  <p:clrMapOvr>
    <a:masterClrMapping/>
  </p:clrMapOvr>
  <p:transition spd="slow"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2" name="Shape 112"/>
          <p:cNvSpPr/>
          <p:nvPr>
            <p:ph type="title"/>
          </p:nvPr>
        </p:nvSpPr>
        <p:spPr>
          <a:xfrm>
            <a:off x="952500" y="406400"/>
            <a:ext cx="11099800" cy="2120900"/>
          </a:xfrm>
          <a:prstGeom prst="rect">
            <a:avLst/>
          </a:prstGeom>
        </p:spPr>
        <p:txBody>
          <a:bodyPr/>
          <a:lstStyle>
            <a:lvl1pPr defTabSz="484886">
              <a:defRPr sz="6600"/>
            </a:lvl1pPr>
          </a:lstStyle>
          <a:p>
            <a:pPr lvl="0">
              <a:defRPr sz="1800">
                <a:solidFill>
                  <a:srgbClr val="000000"/>
                </a:solidFill>
              </a:defRPr>
            </a:pPr>
            <a:r>
              <a:rPr sz="6600">
                <a:solidFill>
                  <a:srgbClr val="FFFFFF"/>
                </a:solidFill>
              </a:rPr>
              <a:t>Servlet</a:t>
            </a:r>
          </a:p>
        </p:txBody>
      </p:sp>
      <p:sp>
        <p:nvSpPr>
          <p:cNvPr id="113" name="Shape 113"/>
          <p:cNvSpPr/>
          <p:nvPr/>
        </p:nvSpPr>
        <p:spPr>
          <a:xfrm>
            <a:off x="661758" y="25576764"/>
            <a:ext cx="11681284" cy="84027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z="2200">
                <a:solidFill>
                  <a:srgbClr val="FFFFFF"/>
                </a:solidFill>
                <a:latin typeface="Monaco"/>
                <a:ea typeface="Monaco"/>
                <a:cs typeface="Monaco"/>
                <a:sym typeface="Monaco"/>
              </a:defRPr>
            </a:lvl1pPr>
          </a:lstStyle>
          <a:p>
            <a:pPr lvl="0">
              <a:defRPr sz="1800">
                <a:solidFill>
                  <a:srgbClr val="000000"/>
                </a:solidFill>
              </a:defRPr>
            </a:pPr>
            <a:r>
              <a:rPr sz="2200">
                <a:solidFill>
                  <a:srgbClr val="FFFFFF"/>
                </a:solidFill>
              </a:rPr>
              <a:t>Spring </a:t>
            </a:r>
            <a:endParaRPr sz="2200">
              <a:solidFill>
                <a:srgbClr val="FFFFFF"/>
              </a:solidFill>
            </a:endParaRPr>
          </a:p>
        </p:txBody>
      </p:sp>
      <p:sp>
        <p:nvSpPr>
          <p:cNvPr id="114" name="Shape 114"/>
          <p:cNvSpPr/>
          <p:nvPr/>
        </p:nvSpPr>
        <p:spPr>
          <a:xfrm>
            <a:off x="1976310" y="2260600"/>
            <a:ext cx="8746313" cy="477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marL="381000" indent="-381000" algn="l">
              <a:buSzPct val="100000"/>
              <a:buChar char="•"/>
              <a:defRPr sz="1800">
                <a:solidFill>
                  <a:srgbClr val="000000"/>
                </a:solidFill>
              </a:defRPr>
            </a:pPr>
            <a:r>
              <a:rPr sz="3800">
                <a:solidFill>
                  <a:srgbClr val="FFFFFF"/>
                </a:solidFill>
              </a:rPr>
              <a:t>Version 1.0 was released in 1997 </a:t>
            </a:r>
            <a:br>
              <a:rPr sz="3800">
                <a:solidFill>
                  <a:srgbClr val="FFFFFF"/>
                </a:solidFill>
              </a:rPr>
            </a:br>
            <a:r>
              <a:rPr sz="3800">
                <a:solidFill>
                  <a:srgbClr val="FFFFFF"/>
                </a:solidFill>
              </a:rPr>
              <a:t>(version 3.1 is released in 2013 </a:t>
            </a:r>
            <a:br>
              <a:rPr sz="3800">
                <a:solidFill>
                  <a:srgbClr val="FFFFFF"/>
                </a:solidFill>
              </a:rPr>
            </a:br>
            <a:r>
              <a:rPr sz="3800">
                <a:solidFill>
                  <a:srgbClr val="FFFFFF"/>
                </a:solidFill>
              </a:rPr>
              <a:t>as part of Java EE 7) </a:t>
            </a:r>
            <a:endParaRPr sz="3800">
              <a:solidFill>
                <a:srgbClr val="FFFFFF"/>
              </a:solidFill>
            </a:endParaRPr>
          </a:p>
          <a:p>
            <a:pPr lvl="0" marL="381000" indent="-381000" algn="l">
              <a:buSzPct val="100000"/>
              <a:buChar char="•"/>
              <a:defRPr sz="1800">
                <a:solidFill>
                  <a:srgbClr val="000000"/>
                </a:solidFill>
              </a:defRPr>
            </a:pPr>
            <a:endParaRPr sz="3800">
              <a:solidFill>
                <a:srgbClr val="FFFFFF"/>
              </a:solidFill>
            </a:endParaRPr>
          </a:p>
          <a:p>
            <a:pPr lvl="0" marL="381000" indent="-381000" algn="l">
              <a:buSzPct val="100000"/>
              <a:buChar char="•"/>
              <a:defRPr sz="1800">
                <a:solidFill>
                  <a:srgbClr val="000000"/>
                </a:solidFill>
              </a:defRPr>
            </a:pPr>
            <a:r>
              <a:rPr sz="3800">
                <a:solidFill>
                  <a:srgbClr val="FFFFFF"/>
                </a:solidFill>
              </a:rPr>
              <a:t>A Java servlet is a Java programming </a:t>
            </a:r>
            <a:br>
              <a:rPr sz="3800">
                <a:solidFill>
                  <a:srgbClr val="FFFFFF"/>
                </a:solidFill>
              </a:rPr>
            </a:br>
            <a:r>
              <a:rPr sz="3800">
                <a:solidFill>
                  <a:srgbClr val="FFFFFF"/>
                </a:solidFill>
              </a:rPr>
              <a:t>language program that extends </a:t>
            </a:r>
            <a:br>
              <a:rPr sz="3800">
                <a:solidFill>
                  <a:srgbClr val="FFFFFF"/>
                </a:solidFill>
              </a:rPr>
            </a:br>
            <a:r>
              <a:rPr sz="3800">
                <a:solidFill>
                  <a:srgbClr val="FFFFFF"/>
                </a:solidFill>
              </a:rPr>
              <a:t>the capabilities of a server. </a:t>
            </a:r>
            <a:endParaRPr sz="3800">
              <a:solidFill>
                <a:srgbClr val="FFFFFF"/>
              </a:solidFill>
            </a:endParaRPr>
          </a:p>
        </p:txBody>
      </p:sp>
    </p:spTree>
  </p:cSld>
  <p:clrMapOvr>
    <a:masterClrMapping/>
  </p:clrMapOvr>
  <p:transition spd="slow" advClick="1"/>
</p:sld>
</file>

<file path=ppt/theme/theme1.xml><?xml version="1.0" encoding="utf-8"?>
<a:theme xmlns:a="http://schemas.openxmlformats.org/drawingml/2006/main" xmlns:r="http://schemas.openxmlformats.org/officeDocument/2006/relationships" name="Default">
  <a:themeElements>
    <a:clrScheme name="Default">
      <a:dk1>
        <a:srgbClr val="FFFFFF"/>
      </a:dk1>
      <a:lt1>
        <a:srgbClr val="FF0000"/>
      </a:lt1>
      <a:dk2>
        <a:srgbClr val="A7A7A7"/>
      </a:dk2>
      <a:lt2>
        <a:srgbClr val="535353"/>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76200" dist="0" dir="18900000">
              <a:srgbClr val="000000">
                <a:alpha val="80000"/>
              </a:srgbClr>
            </a:outerShdw>
          </a:effectLst>
        </a:effectStyle>
        <a:effectStyle>
          <a:effectLst>
            <a:outerShdw sx="100000" sy="100000" kx="0" ky="0" algn="b" rotWithShape="0" blurRad="76200" dist="0" dir="18900000">
              <a:srgbClr val="000000">
                <a:alpha val="80000"/>
              </a:srgbClr>
            </a:outerShdw>
          </a:effectLst>
        </a:effectStyle>
        <a:effectStyle>
          <a:effectLst>
            <a:outerShdw sx="100000" sy="100000" kx="0" ky="0" algn="b" rotWithShape="0" blurRad="76200" dist="0" dir="1890000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065C1"/>
          </a:solidFill>
          <a:prstDash val="solid"/>
          <a:bevel/>
        </a:ln>
        <a:effectLst>
          <a:outerShdw sx="100000" sy="100000" kx="0" ky="0" algn="b" rotWithShape="0" blurRad="76200" dist="0" dir="18900000">
            <a:srgbClr val="000000">
              <a:alpha val="8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800" u="none" kumimoji="0" normalizeH="0">
            <a:ln>
              <a:noFill/>
            </a:ln>
            <a:solidFill>
              <a:srgbClr val="FF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65C1"/>
          </a:solidFill>
          <a:prstDash val="solid"/>
          <a:bevel/>
        </a:ln>
        <a:effectLst>
          <a:outerShdw sx="100000" sy="100000" kx="0" ky="0" algn="b" rotWithShape="0" blurRad="76200" dist="0" dir="18900000">
            <a:srgbClr val="000000">
              <a:alpha val="80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800" u="none" kumimoji="0" normalizeH="0">
            <a:ln>
              <a:noFill/>
            </a:ln>
            <a:solidFill>
              <a:srgbClr val="FF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76200" dist="0" dir="18900000">
              <a:srgbClr val="000000">
                <a:alpha val="80000"/>
              </a:srgbClr>
            </a:outerShdw>
          </a:effectLst>
        </a:effectStyle>
        <a:effectStyle>
          <a:effectLst>
            <a:outerShdw sx="100000" sy="100000" kx="0" ky="0" algn="b" rotWithShape="0" blurRad="76200" dist="0" dir="18900000">
              <a:srgbClr val="000000">
                <a:alpha val="80000"/>
              </a:srgbClr>
            </a:outerShdw>
          </a:effectLst>
        </a:effectStyle>
        <a:effectStyle>
          <a:effectLst>
            <a:outerShdw sx="100000" sy="100000" kx="0" ky="0" algn="b" rotWithShape="0" blurRad="76200" dist="0" dir="1890000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065C1"/>
          </a:solidFill>
          <a:prstDash val="solid"/>
          <a:bevel/>
        </a:ln>
        <a:effectLst>
          <a:outerShdw sx="100000" sy="100000" kx="0" ky="0" algn="b" rotWithShape="0" blurRad="76200" dist="0" dir="18900000">
            <a:srgbClr val="000000">
              <a:alpha val="8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800" u="none" kumimoji="0" normalizeH="0">
            <a:ln>
              <a:noFill/>
            </a:ln>
            <a:solidFill>
              <a:srgbClr val="FF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65C1"/>
          </a:solidFill>
          <a:prstDash val="solid"/>
          <a:bevel/>
        </a:ln>
        <a:effectLst>
          <a:outerShdw sx="100000" sy="100000" kx="0" ky="0" algn="b" rotWithShape="0" blurRad="76200" dist="0" dir="18900000">
            <a:srgbClr val="000000">
              <a:alpha val="80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800" u="none" kumimoji="0" normalizeH="0">
            <a:ln>
              <a:noFill/>
            </a:ln>
            <a:solidFill>
              <a:srgbClr val="FF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